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99" r:id="rId1"/>
  </p:sldMasterIdLst>
  <p:notesMasterIdLst>
    <p:notesMasterId r:id="rId102"/>
  </p:notesMasterIdLst>
  <p:sldIdLst>
    <p:sldId id="256" r:id="rId2"/>
    <p:sldId id="257" r:id="rId3"/>
    <p:sldId id="329" r:id="rId4"/>
    <p:sldId id="260" r:id="rId5"/>
    <p:sldId id="330" r:id="rId6"/>
    <p:sldId id="426" r:id="rId7"/>
    <p:sldId id="375" r:id="rId8"/>
    <p:sldId id="376" r:id="rId9"/>
    <p:sldId id="293" r:id="rId10"/>
    <p:sldId id="331" r:id="rId11"/>
    <p:sldId id="333" r:id="rId12"/>
    <p:sldId id="377" r:id="rId13"/>
    <p:sldId id="332" r:id="rId14"/>
    <p:sldId id="347" r:id="rId15"/>
    <p:sldId id="425" r:id="rId16"/>
    <p:sldId id="334" r:id="rId17"/>
    <p:sldId id="378" r:id="rId18"/>
    <p:sldId id="379" r:id="rId19"/>
    <p:sldId id="380" r:id="rId20"/>
    <p:sldId id="335" r:id="rId21"/>
    <p:sldId id="381" r:id="rId22"/>
    <p:sldId id="382" r:id="rId23"/>
    <p:sldId id="336" r:id="rId24"/>
    <p:sldId id="383" r:id="rId25"/>
    <p:sldId id="384" r:id="rId26"/>
    <p:sldId id="385" r:id="rId27"/>
    <p:sldId id="386" r:id="rId28"/>
    <p:sldId id="338" r:id="rId29"/>
    <p:sldId id="339" r:id="rId30"/>
    <p:sldId id="340" r:id="rId31"/>
    <p:sldId id="341" r:id="rId32"/>
    <p:sldId id="342" r:id="rId33"/>
    <p:sldId id="343" r:id="rId34"/>
    <p:sldId id="355" r:id="rId35"/>
    <p:sldId id="356" r:id="rId36"/>
    <p:sldId id="387" r:id="rId37"/>
    <p:sldId id="357" r:id="rId38"/>
    <p:sldId id="358" r:id="rId39"/>
    <p:sldId id="388" r:id="rId40"/>
    <p:sldId id="389" r:id="rId41"/>
    <p:sldId id="359" r:id="rId42"/>
    <p:sldId id="361" r:id="rId43"/>
    <p:sldId id="390" r:id="rId44"/>
    <p:sldId id="362" r:id="rId45"/>
    <p:sldId id="363" r:id="rId46"/>
    <p:sldId id="391" r:id="rId47"/>
    <p:sldId id="392" r:id="rId48"/>
    <p:sldId id="360" r:id="rId49"/>
    <p:sldId id="364" r:id="rId50"/>
    <p:sldId id="365" r:id="rId51"/>
    <p:sldId id="366" r:id="rId52"/>
    <p:sldId id="367" r:id="rId53"/>
    <p:sldId id="344" r:id="rId54"/>
    <p:sldId id="345" r:id="rId55"/>
    <p:sldId id="346" r:id="rId56"/>
    <p:sldId id="393" r:id="rId57"/>
    <p:sldId id="368" r:id="rId58"/>
    <p:sldId id="369" r:id="rId59"/>
    <p:sldId id="370" r:id="rId60"/>
    <p:sldId id="371" r:id="rId61"/>
    <p:sldId id="294" r:id="rId62"/>
    <p:sldId id="416" r:id="rId63"/>
    <p:sldId id="295" r:id="rId64"/>
    <p:sldId id="296" r:id="rId65"/>
    <p:sldId id="297" r:id="rId66"/>
    <p:sldId id="395" r:id="rId67"/>
    <p:sldId id="399" r:id="rId68"/>
    <p:sldId id="394" r:id="rId69"/>
    <p:sldId id="424" r:id="rId70"/>
    <p:sldId id="396" r:id="rId71"/>
    <p:sldId id="398" r:id="rId72"/>
    <p:sldId id="397" r:id="rId73"/>
    <p:sldId id="418" r:id="rId74"/>
    <p:sldId id="420" r:id="rId75"/>
    <p:sldId id="421" r:id="rId76"/>
    <p:sldId id="314" r:id="rId77"/>
    <p:sldId id="309" r:id="rId78"/>
    <p:sldId id="422" r:id="rId79"/>
    <p:sldId id="321" r:id="rId80"/>
    <p:sldId id="400" r:id="rId81"/>
    <p:sldId id="323" r:id="rId82"/>
    <p:sldId id="322" r:id="rId83"/>
    <p:sldId id="417" r:id="rId84"/>
    <p:sldId id="324" r:id="rId85"/>
    <p:sldId id="401" r:id="rId86"/>
    <p:sldId id="404" r:id="rId87"/>
    <p:sldId id="402" r:id="rId88"/>
    <p:sldId id="403" r:id="rId89"/>
    <p:sldId id="405" r:id="rId90"/>
    <p:sldId id="407" r:id="rId91"/>
    <p:sldId id="408" r:id="rId92"/>
    <p:sldId id="406" r:id="rId93"/>
    <p:sldId id="409" r:id="rId94"/>
    <p:sldId id="410" r:id="rId95"/>
    <p:sldId id="411" r:id="rId96"/>
    <p:sldId id="412" r:id="rId97"/>
    <p:sldId id="413" r:id="rId98"/>
    <p:sldId id="427" r:id="rId99"/>
    <p:sldId id="428" r:id="rId100"/>
    <p:sldId id="415" r:id="rId101"/>
  </p:sldIdLst>
  <p:sldSz cx="17340263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:p15="http://schemas.microsoft.com/office/powerpoint/2012/main">
        <p15:guide id="1" orient="horz" pos="3072">
          <p15:clr>
            <a:srgbClr val="A4A3A4"/>
          </p15:clr>
        </p15:guide>
        <p15:guide id="2" pos="546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0F5F0C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0365C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7CED4">
              <a:alpha val="2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254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solidFill>
                <a:srgbClr val="929292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5DC123">
              <a:alpha val="19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2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3632E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3632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inor">
          <a:srgbClr val="000000"/>
        </a:fontRef>
        <a:srgbClr val="000000"/>
      </a:tcTxStyle>
      <a:tcStyle>
        <a:tcBdr>
          <a:left>
            <a:ln w="254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105381"/>
              <a:satOff val="14341"/>
              <a:lumOff val="10801"/>
            </a:scheme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105381"/>
              <a:satOff val="14341"/>
              <a:lumOff val="10801"/>
            </a:schemeClr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545761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77C83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77C83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25" autoAdjust="0"/>
    <p:restoredTop sz="94660"/>
  </p:normalViewPr>
  <p:slideViewPr>
    <p:cSldViewPr snapToGrid="0">
      <p:cViewPr varScale="1">
        <p:scale>
          <a:sx n="58" d="100"/>
          <a:sy n="58" d="100"/>
        </p:scale>
        <p:origin x="859" y="72"/>
      </p:cViewPr>
      <p:guideLst>
        <p:guide orient="horz" pos="3072"/>
        <p:guide pos="546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45145591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2625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00499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00499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00499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6857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5792C17-AD08-4E4C-AB6D-1035F7AC396F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6857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98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28527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6857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5792C17-AD08-4E4C-AB6D-1035F7AC396F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6857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99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493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67533" y="1596249"/>
            <a:ext cx="13005197" cy="3395698"/>
          </a:xfrm>
        </p:spPr>
        <p:txBody>
          <a:bodyPr anchor="b"/>
          <a:lstStyle>
            <a:lvl1pPr algn="ctr">
              <a:defRPr sz="8533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67533" y="5122898"/>
            <a:ext cx="13005197" cy="2354862"/>
          </a:xfrm>
        </p:spPr>
        <p:txBody>
          <a:bodyPr/>
          <a:lstStyle>
            <a:lvl1pPr marL="0" indent="0" algn="ctr">
              <a:buNone/>
              <a:defRPr sz="3413"/>
            </a:lvl1pPr>
            <a:lvl2pPr marL="650230" indent="0" algn="ctr">
              <a:buNone/>
              <a:defRPr sz="2844"/>
            </a:lvl2pPr>
            <a:lvl3pPr marL="1300460" indent="0" algn="ctr">
              <a:buNone/>
              <a:defRPr sz="2560"/>
            </a:lvl3pPr>
            <a:lvl4pPr marL="1950690" indent="0" algn="ctr">
              <a:buNone/>
              <a:defRPr sz="2276"/>
            </a:lvl4pPr>
            <a:lvl5pPr marL="2600919" indent="0" algn="ctr">
              <a:buNone/>
              <a:defRPr sz="2276"/>
            </a:lvl5pPr>
            <a:lvl6pPr marL="3251149" indent="0" algn="ctr">
              <a:buNone/>
              <a:defRPr sz="2276"/>
            </a:lvl6pPr>
            <a:lvl7pPr marL="3901379" indent="0" algn="ctr">
              <a:buNone/>
              <a:defRPr sz="2276"/>
            </a:lvl7pPr>
            <a:lvl8pPr marL="4551609" indent="0" algn="ctr">
              <a:buNone/>
              <a:defRPr sz="2276"/>
            </a:lvl8pPr>
            <a:lvl9pPr marL="5201839" indent="0" algn="ctr">
              <a:buNone/>
              <a:defRPr sz="2276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A977F-2504-E741-85B4-8F01994E1F25}" type="datetimeFigureOut">
              <a:rPr lang="en-US" smtClean="0"/>
              <a:pPr/>
              <a:t>5/21/2024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1875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A7C16-FAF2-2C41-B697-563997C522AD}" type="datetimeFigureOut">
              <a:rPr lang="en-US" smtClean="0"/>
              <a:pPr/>
              <a:t>5/21/2024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833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409126" y="519289"/>
            <a:ext cx="3738994" cy="82657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92143" y="519289"/>
            <a:ext cx="11000229" cy="82657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9D9EA-0687-604F-B97A-763B6765DF9F}" type="datetimeFigureOut">
              <a:rPr lang="en-US" smtClean="0"/>
              <a:pPr/>
              <a:t>5/21/2024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626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 anchor="t"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74756258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9A02F-357D-AF42-B110-A7740AFDCA1B}" type="datetimeFigureOut">
              <a:rPr lang="en-US" smtClean="0"/>
              <a:pPr/>
              <a:t>5/21/2024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0217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3112" y="2431628"/>
            <a:ext cx="14955977" cy="4057226"/>
          </a:xfrm>
        </p:spPr>
        <p:txBody>
          <a:bodyPr anchor="b"/>
          <a:lstStyle>
            <a:lvl1pPr>
              <a:defRPr sz="8533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83112" y="6527237"/>
            <a:ext cx="14955977" cy="2133599"/>
          </a:xfrm>
        </p:spPr>
        <p:txBody>
          <a:bodyPr/>
          <a:lstStyle>
            <a:lvl1pPr marL="0" indent="0">
              <a:buNone/>
              <a:defRPr sz="3413">
                <a:solidFill>
                  <a:schemeClr val="tx1">
                    <a:tint val="75000"/>
                  </a:schemeClr>
                </a:solidFill>
              </a:defRPr>
            </a:lvl1pPr>
            <a:lvl2pPr marL="650230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2pPr>
            <a:lvl3pPr marL="1300460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3pPr>
            <a:lvl4pPr marL="1950690" indent="0">
              <a:buNone/>
              <a:defRPr sz="2276">
                <a:solidFill>
                  <a:schemeClr val="tx1">
                    <a:tint val="75000"/>
                  </a:schemeClr>
                </a:solidFill>
              </a:defRPr>
            </a:lvl4pPr>
            <a:lvl5pPr marL="2600919" indent="0">
              <a:buNone/>
              <a:defRPr sz="2276">
                <a:solidFill>
                  <a:schemeClr val="tx1">
                    <a:tint val="75000"/>
                  </a:schemeClr>
                </a:solidFill>
              </a:defRPr>
            </a:lvl5pPr>
            <a:lvl6pPr marL="3251149" indent="0">
              <a:buNone/>
              <a:defRPr sz="2276">
                <a:solidFill>
                  <a:schemeClr val="tx1">
                    <a:tint val="75000"/>
                  </a:schemeClr>
                </a:solidFill>
              </a:defRPr>
            </a:lvl6pPr>
            <a:lvl7pPr marL="3901379" indent="0">
              <a:buNone/>
              <a:defRPr sz="2276">
                <a:solidFill>
                  <a:schemeClr val="tx1">
                    <a:tint val="75000"/>
                  </a:schemeClr>
                </a:solidFill>
              </a:defRPr>
            </a:lvl7pPr>
            <a:lvl8pPr marL="4551609" indent="0">
              <a:buNone/>
              <a:defRPr sz="2276">
                <a:solidFill>
                  <a:schemeClr val="tx1">
                    <a:tint val="75000"/>
                  </a:schemeClr>
                </a:solidFill>
              </a:defRPr>
            </a:lvl8pPr>
            <a:lvl9pPr marL="5201839" indent="0">
              <a:buNone/>
              <a:defRPr sz="227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B9B27-4D02-2940-AED5-BC8F2B3B1507}" type="datetimeFigureOut">
              <a:rPr lang="en-US" smtClean="0"/>
              <a:pPr/>
              <a:t>5/21/2024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8260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92143" y="2596444"/>
            <a:ext cx="7369612" cy="61885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778508" y="2596444"/>
            <a:ext cx="7369612" cy="61885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F7878-2C98-7449-BB8F-764A5EA8E558}" type="datetimeFigureOut">
              <a:rPr lang="en-US" smtClean="0"/>
              <a:pPr/>
              <a:t>5/21/2024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593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402" y="519290"/>
            <a:ext cx="14955977" cy="188524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94403" y="2390987"/>
            <a:ext cx="7335743" cy="1171786"/>
          </a:xfrm>
        </p:spPr>
        <p:txBody>
          <a:bodyPr anchor="b"/>
          <a:lstStyle>
            <a:lvl1pPr marL="0" indent="0">
              <a:buNone/>
              <a:defRPr sz="3413" b="1"/>
            </a:lvl1pPr>
            <a:lvl2pPr marL="650230" indent="0">
              <a:buNone/>
              <a:defRPr sz="2844" b="1"/>
            </a:lvl2pPr>
            <a:lvl3pPr marL="1300460" indent="0">
              <a:buNone/>
              <a:defRPr sz="2560" b="1"/>
            </a:lvl3pPr>
            <a:lvl4pPr marL="1950690" indent="0">
              <a:buNone/>
              <a:defRPr sz="2276" b="1"/>
            </a:lvl4pPr>
            <a:lvl5pPr marL="2600919" indent="0">
              <a:buNone/>
              <a:defRPr sz="2276" b="1"/>
            </a:lvl5pPr>
            <a:lvl6pPr marL="3251149" indent="0">
              <a:buNone/>
              <a:defRPr sz="2276" b="1"/>
            </a:lvl6pPr>
            <a:lvl7pPr marL="3901379" indent="0">
              <a:buNone/>
              <a:defRPr sz="2276" b="1"/>
            </a:lvl7pPr>
            <a:lvl8pPr marL="4551609" indent="0">
              <a:buNone/>
              <a:defRPr sz="2276" b="1"/>
            </a:lvl8pPr>
            <a:lvl9pPr marL="5201839" indent="0">
              <a:buNone/>
              <a:defRPr sz="227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94403" y="3562773"/>
            <a:ext cx="7335743" cy="524030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778508" y="2390987"/>
            <a:ext cx="7371870" cy="1171786"/>
          </a:xfrm>
        </p:spPr>
        <p:txBody>
          <a:bodyPr anchor="b"/>
          <a:lstStyle>
            <a:lvl1pPr marL="0" indent="0">
              <a:buNone/>
              <a:defRPr sz="3413" b="1"/>
            </a:lvl1pPr>
            <a:lvl2pPr marL="650230" indent="0">
              <a:buNone/>
              <a:defRPr sz="2844" b="1"/>
            </a:lvl2pPr>
            <a:lvl3pPr marL="1300460" indent="0">
              <a:buNone/>
              <a:defRPr sz="2560" b="1"/>
            </a:lvl3pPr>
            <a:lvl4pPr marL="1950690" indent="0">
              <a:buNone/>
              <a:defRPr sz="2276" b="1"/>
            </a:lvl4pPr>
            <a:lvl5pPr marL="2600919" indent="0">
              <a:buNone/>
              <a:defRPr sz="2276" b="1"/>
            </a:lvl5pPr>
            <a:lvl6pPr marL="3251149" indent="0">
              <a:buNone/>
              <a:defRPr sz="2276" b="1"/>
            </a:lvl6pPr>
            <a:lvl7pPr marL="3901379" indent="0">
              <a:buNone/>
              <a:defRPr sz="2276" b="1"/>
            </a:lvl7pPr>
            <a:lvl8pPr marL="4551609" indent="0">
              <a:buNone/>
              <a:defRPr sz="2276" b="1"/>
            </a:lvl8pPr>
            <a:lvl9pPr marL="5201839" indent="0">
              <a:buNone/>
              <a:defRPr sz="227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778508" y="3562773"/>
            <a:ext cx="7371870" cy="524030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2F403-9584-1749-B6AB-5E1C5F94527C}" type="datetimeFigureOut">
              <a:rPr lang="en-US" smtClean="0"/>
              <a:pPr/>
              <a:t>5/21/2024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7785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C0351-EB03-5444-BA93-B7E778374E24}" type="datetimeFigureOut">
              <a:rPr lang="en-US" smtClean="0"/>
              <a:pPr/>
              <a:t>5/21/2024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730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ADB90-FF7E-5041-AB9F-1BC0957AB829}" type="datetimeFigureOut">
              <a:rPr lang="en-US" smtClean="0"/>
              <a:pPr/>
              <a:t>5/21/2024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0061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402" y="650240"/>
            <a:ext cx="5592686" cy="2275840"/>
          </a:xfrm>
        </p:spPr>
        <p:txBody>
          <a:bodyPr anchor="b"/>
          <a:lstStyle>
            <a:lvl1pPr>
              <a:defRPr sz="455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71870" y="1404338"/>
            <a:ext cx="8778508" cy="6931378"/>
          </a:xfrm>
        </p:spPr>
        <p:txBody>
          <a:bodyPr/>
          <a:lstStyle>
            <a:lvl1pPr>
              <a:defRPr sz="4551"/>
            </a:lvl1pPr>
            <a:lvl2pPr>
              <a:defRPr sz="3982"/>
            </a:lvl2pPr>
            <a:lvl3pPr>
              <a:defRPr sz="3413"/>
            </a:lvl3pPr>
            <a:lvl4pPr>
              <a:defRPr sz="2844"/>
            </a:lvl4pPr>
            <a:lvl5pPr>
              <a:defRPr sz="2844"/>
            </a:lvl5pPr>
            <a:lvl6pPr>
              <a:defRPr sz="2844"/>
            </a:lvl6pPr>
            <a:lvl7pPr>
              <a:defRPr sz="2844"/>
            </a:lvl7pPr>
            <a:lvl8pPr>
              <a:defRPr sz="2844"/>
            </a:lvl8pPr>
            <a:lvl9pPr>
              <a:defRPr sz="284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402" y="2926080"/>
            <a:ext cx="5592686" cy="5420925"/>
          </a:xfrm>
        </p:spPr>
        <p:txBody>
          <a:bodyPr/>
          <a:lstStyle>
            <a:lvl1pPr marL="0" indent="0">
              <a:buNone/>
              <a:defRPr sz="2276"/>
            </a:lvl1pPr>
            <a:lvl2pPr marL="650230" indent="0">
              <a:buNone/>
              <a:defRPr sz="1991"/>
            </a:lvl2pPr>
            <a:lvl3pPr marL="1300460" indent="0">
              <a:buNone/>
              <a:defRPr sz="1707"/>
            </a:lvl3pPr>
            <a:lvl4pPr marL="1950690" indent="0">
              <a:buNone/>
              <a:defRPr sz="1422"/>
            </a:lvl4pPr>
            <a:lvl5pPr marL="2600919" indent="0">
              <a:buNone/>
              <a:defRPr sz="1422"/>
            </a:lvl5pPr>
            <a:lvl6pPr marL="3251149" indent="0">
              <a:buNone/>
              <a:defRPr sz="1422"/>
            </a:lvl6pPr>
            <a:lvl7pPr marL="3901379" indent="0">
              <a:buNone/>
              <a:defRPr sz="1422"/>
            </a:lvl7pPr>
            <a:lvl8pPr marL="4551609" indent="0">
              <a:buNone/>
              <a:defRPr sz="1422"/>
            </a:lvl8pPr>
            <a:lvl9pPr marL="5201839" indent="0">
              <a:buNone/>
              <a:defRPr sz="142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B8CB6-48D8-4E47-B0D3-B56230F429D0}" type="datetimeFigureOut">
              <a:rPr lang="en-US" smtClean="0"/>
              <a:pPr/>
              <a:t>5/21/2024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9780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402" y="650240"/>
            <a:ext cx="5592686" cy="2275840"/>
          </a:xfrm>
        </p:spPr>
        <p:txBody>
          <a:bodyPr anchor="b"/>
          <a:lstStyle>
            <a:lvl1pPr>
              <a:defRPr sz="455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371870" y="1404338"/>
            <a:ext cx="8778508" cy="6931378"/>
          </a:xfrm>
        </p:spPr>
        <p:txBody>
          <a:bodyPr/>
          <a:lstStyle>
            <a:lvl1pPr marL="0" indent="0">
              <a:buNone/>
              <a:defRPr sz="4551"/>
            </a:lvl1pPr>
            <a:lvl2pPr marL="650230" indent="0">
              <a:buNone/>
              <a:defRPr sz="3982"/>
            </a:lvl2pPr>
            <a:lvl3pPr marL="1300460" indent="0">
              <a:buNone/>
              <a:defRPr sz="3413"/>
            </a:lvl3pPr>
            <a:lvl4pPr marL="1950690" indent="0">
              <a:buNone/>
              <a:defRPr sz="2844"/>
            </a:lvl4pPr>
            <a:lvl5pPr marL="2600919" indent="0">
              <a:buNone/>
              <a:defRPr sz="2844"/>
            </a:lvl5pPr>
            <a:lvl6pPr marL="3251149" indent="0">
              <a:buNone/>
              <a:defRPr sz="2844"/>
            </a:lvl6pPr>
            <a:lvl7pPr marL="3901379" indent="0">
              <a:buNone/>
              <a:defRPr sz="2844"/>
            </a:lvl7pPr>
            <a:lvl8pPr marL="4551609" indent="0">
              <a:buNone/>
              <a:defRPr sz="2844"/>
            </a:lvl8pPr>
            <a:lvl9pPr marL="5201839" indent="0">
              <a:buNone/>
              <a:defRPr sz="2844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402" y="2926080"/>
            <a:ext cx="5592686" cy="5420925"/>
          </a:xfrm>
        </p:spPr>
        <p:txBody>
          <a:bodyPr/>
          <a:lstStyle>
            <a:lvl1pPr marL="0" indent="0">
              <a:buNone/>
              <a:defRPr sz="2276"/>
            </a:lvl1pPr>
            <a:lvl2pPr marL="650230" indent="0">
              <a:buNone/>
              <a:defRPr sz="1991"/>
            </a:lvl2pPr>
            <a:lvl3pPr marL="1300460" indent="0">
              <a:buNone/>
              <a:defRPr sz="1707"/>
            </a:lvl3pPr>
            <a:lvl4pPr marL="1950690" indent="0">
              <a:buNone/>
              <a:defRPr sz="1422"/>
            </a:lvl4pPr>
            <a:lvl5pPr marL="2600919" indent="0">
              <a:buNone/>
              <a:defRPr sz="1422"/>
            </a:lvl5pPr>
            <a:lvl6pPr marL="3251149" indent="0">
              <a:buNone/>
              <a:defRPr sz="1422"/>
            </a:lvl6pPr>
            <a:lvl7pPr marL="3901379" indent="0">
              <a:buNone/>
              <a:defRPr sz="1422"/>
            </a:lvl7pPr>
            <a:lvl8pPr marL="4551609" indent="0">
              <a:buNone/>
              <a:defRPr sz="1422"/>
            </a:lvl8pPr>
            <a:lvl9pPr marL="5201839" indent="0">
              <a:buNone/>
              <a:defRPr sz="142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716D3-DCE8-CC45-8106-AE5DFCD073F9}" type="datetimeFigureOut">
              <a:rPr lang="en-US" smtClean="0"/>
              <a:pPr/>
              <a:t>5/21/2024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8133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92143" y="519290"/>
            <a:ext cx="14955977" cy="18852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92143" y="2596444"/>
            <a:ext cx="14955977" cy="61885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92143" y="9040143"/>
            <a:ext cx="3901559" cy="5192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9FFFB4-400D-1240-AB24-6F86C96D4DFB}" type="datetimeFigureOut">
              <a:rPr lang="en-US" smtClean="0"/>
              <a:pPr/>
              <a:t>5/21/2024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743962" y="9040143"/>
            <a:ext cx="5852339" cy="5192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246561" y="9040143"/>
            <a:ext cx="3901559" cy="5192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8192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  <p:sldLayoutId id="2147483807" r:id="rId8"/>
    <p:sldLayoutId id="2147483808" r:id="rId9"/>
    <p:sldLayoutId id="2147483809" r:id="rId10"/>
    <p:sldLayoutId id="2147483810" r:id="rId11"/>
    <p:sldLayoutId id="2147483811" r:id="rId12"/>
  </p:sldLayoutIdLst>
  <p:txStyles>
    <p:titleStyle>
      <a:lvl1pPr algn="l" defTabSz="1300460" rtl="0" eaLnBrk="1" latinLnBrk="0" hangingPunct="1">
        <a:lnSpc>
          <a:spcPct val="90000"/>
        </a:lnSpc>
        <a:spcBef>
          <a:spcPct val="0"/>
        </a:spcBef>
        <a:buNone/>
        <a:defRPr sz="625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5115" indent="-325115" algn="l" defTabSz="1300460" rtl="0" eaLnBrk="1" latinLnBrk="0" hangingPunct="1">
        <a:lnSpc>
          <a:spcPct val="90000"/>
        </a:lnSpc>
        <a:spcBef>
          <a:spcPts val="1422"/>
        </a:spcBef>
        <a:buFont typeface="Arial" panose="020B0604020202020204" pitchFamily="34" charset="0"/>
        <a:buChar char="•"/>
        <a:defRPr sz="3982" kern="1200">
          <a:solidFill>
            <a:schemeClr val="tx1"/>
          </a:solidFill>
          <a:latin typeface="+mn-lt"/>
          <a:ea typeface="+mn-ea"/>
          <a:cs typeface="+mn-cs"/>
        </a:defRPr>
      </a:lvl1pPr>
      <a:lvl2pPr marL="975345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3413" kern="1200">
          <a:solidFill>
            <a:schemeClr val="tx1"/>
          </a:solidFill>
          <a:latin typeface="+mn-lt"/>
          <a:ea typeface="+mn-ea"/>
          <a:cs typeface="+mn-cs"/>
        </a:defRPr>
      </a:lvl2pPr>
      <a:lvl3pPr marL="1625575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844" kern="1200">
          <a:solidFill>
            <a:schemeClr val="tx1"/>
          </a:solidFill>
          <a:latin typeface="+mn-lt"/>
          <a:ea typeface="+mn-ea"/>
          <a:cs typeface="+mn-cs"/>
        </a:defRPr>
      </a:lvl3pPr>
      <a:lvl4pPr marL="2275804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926034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576264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4226494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876724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526954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1pPr>
      <a:lvl2pPr marL="650230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2pPr>
      <a:lvl3pPr marL="1300460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3pPr>
      <a:lvl4pPr marL="1950690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60091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25114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390137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55160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20183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3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jpe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5.jpe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aeed Amiripouya MD-interventional cardiologist"/>
          <p:cNvSpPr txBox="1">
            <a:spLocks noGrp="1"/>
          </p:cNvSpPr>
          <p:nvPr>
            <p:ph type="subTitle" idx="1"/>
          </p:nvPr>
        </p:nvSpPr>
        <p:spPr>
          <a:xfrm>
            <a:off x="2128012" y="7318106"/>
            <a:ext cx="12680066" cy="1652621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2400" b="1" dirty="0"/>
              <a:t>Sarah </a:t>
            </a:r>
            <a:r>
              <a:rPr lang="en-US" sz="2400" b="1" dirty="0" err="1"/>
              <a:t>Taaghi</a:t>
            </a:r>
            <a:r>
              <a:rPr lang="en-US" sz="2400" b="1" dirty="0"/>
              <a:t> MD</a:t>
            </a:r>
          </a:p>
          <a:p>
            <a:r>
              <a:rPr lang="en-US" sz="2400" b="1" dirty="0"/>
              <a:t>Cardiovascular specialist</a:t>
            </a:r>
          </a:p>
          <a:p>
            <a:r>
              <a:rPr lang="en-US" sz="2400" b="1" dirty="0"/>
              <a:t>Assistant professor of Cardiology</a:t>
            </a:r>
          </a:p>
          <a:p>
            <a:r>
              <a:rPr lang="en-US" sz="2400" b="1" dirty="0"/>
              <a:t>IUMS – </a:t>
            </a:r>
            <a:r>
              <a:rPr lang="en-US" sz="2400" b="1" dirty="0" err="1"/>
              <a:t>Rasoul</a:t>
            </a:r>
            <a:r>
              <a:rPr lang="en-US" sz="2400" b="1" dirty="0"/>
              <a:t> </a:t>
            </a:r>
            <a:r>
              <a:rPr lang="en-US" sz="2400" b="1" dirty="0" err="1"/>
              <a:t>Akram</a:t>
            </a:r>
            <a:r>
              <a:rPr lang="en-US" sz="2400" b="1" dirty="0"/>
              <a:t> Hospital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7306" y="0"/>
            <a:ext cx="2241802" cy="235440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350327" cy="21717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9495" y="-819151"/>
            <a:ext cx="10375106" cy="783896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HTN &amp; genetics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30%</a:t>
            </a:r>
          </a:p>
          <a:p>
            <a:r>
              <a:rPr lang="en-US" dirty="0"/>
              <a:t>Multiple </a:t>
            </a:r>
          </a:p>
          <a:p>
            <a:endParaRPr lang="en-US" dirty="0"/>
          </a:p>
          <a:p>
            <a:r>
              <a:rPr lang="en-US" dirty="0"/>
              <a:t>If one parent has HTN </a:t>
            </a:r>
            <a:r>
              <a:rPr lang="en-US" dirty="0">
                <a:sym typeface="Wingdings" panose="05000000000000000000" pitchFamily="2" charset="2"/>
              </a:rPr>
              <a:t> </a:t>
            </a:r>
          </a:p>
          <a:p>
            <a:pPr marL="0" indent="0">
              <a:buNone/>
            </a:pPr>
            <a:r>
              <a:rPr lang="en-US" dirty="0">
                <a:sym typeface="Wingdings" panose="05000000000000000000" pitchFamily="2" charset="2"/>
              </a:rPr>
              <a:t>the risk is double for children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6934" y="0"/>
            <a:ext cx="3333330" cy="2133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8865" y="0"/>
            <a:ext cx="7391400" cy="739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983687"/>
      </p:ext>
    </p:extLst>
  </p:cSld>
  <p:clrMapOvr>
    <a:masterClrMapping/>
  </p:clrMapOvr>
  <p:transition spd="med"/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G:\olom-pezeshki-iran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5" y="0"/>
            <a:ext cx="17339733" cy="97536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404107" y="1013934"/>
            <a:ext cx="6304021" cy="2456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680" b="1" dirty="0">
                <a:solidFill>
                  <a:srgbClr val="FF0000"/>
                </a:solidFill>
              </a:rPr>
              <a:t>Thanks for your attention</a:t>
            </a:r>
          </a:p>
        </p:txBody>
      </p:sp>
    </p:spTree>
    <p:extLst>
      <p:ext uri="{BB962C8B-B14F-4D97-AF65-F5344CB8AC3E}">
        <p14:creationId xmlns:p14="http://schemas.microsoft.com/office/powerpoint/2010/main" val="5766613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Regulation of blood pressure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92143" y="2923825"/>
            <a:ext cx="14955977" cy="6188570"/>
          </a:xfrm>
        </p:spPr>
        <p:txBody>
          <a:bodyPr>
            <a:no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en-US" sz="4000" dirty="0"/>
              <a:t>Heart </a:t>
            </a:r>
            <a:r>
              <a:rPr lang="en-US" sz="4000" dirty="0">
                <a:sym typeface="Wingdings" panose="05000000000000000000" pitchFamily="2" charset="2"/>
              </a:rPr>
              <a:t> cardiac output</a:t>
            </a:r>
            <a:r>
              <a:rPr lang="en-US" sz="4000" dirty="0"/>
              <a:t> ( CO )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000" dirty="0"/>
              <a:t>Vessels </a:t>
            </a:r>
            <a:r>
              <a:rPr lang="en-US" sz="4000" dirty="0">
                <a:sym typeface="Wingdings" panose="05000000000000000000" pitchFamily="2" charset="2"/>
              </a:rPr>
              <a:t> peripheral resistance</a:t>
            </a:r>
            <a:endParaRPr lang="en-US" sz="4000" dirty="0"/>
          </a:p>
          <a:p>
            <a:pPr marL="742950" indent="-742950">
              <a:buFont typeface="+mj-lt"/>
              <a:buAutoNum type="arabicPeriod"/>
            </a:pPr>
            <a:r>
              <a:rPr lang="en-US" sz="4000" dirty="0"/>
              <a:t>Kidneys</a:t>
            </a:r>
          </a:p>
          <a:p>
            <a:pPr marL="742950" indent="-742950">
              <a:buFont typeface="+mj-lt"/>
              <a:buAutoNum type="arabicPeriod"/>
            </a:pPr>
            <a:endParaRPr lang="en-US" sz="4000" dirty="0"/>
          </a:p>
          <a:p>
            <a:pPr marL="742950" indent="-742950">
              <a:buFont typeface="+mj-lt"/>
              <a:buAutoNum type="arabicPeriod"/>
            </a:pPr>
            <a:endParaRPr lang="en-US" sz="4000" dirty="0"/>
          </a:p>
          <a:p>
            <a:pPr marL="0" indent="0">
              <a:buNone/>
            </a:pPr>
            <a:r>
              <a:rPr lang="en-US" sz="3200" dirty="0">
                <a:sym typeface="Wingdings" panose="05000000000000000000" pitchFamily="2" charset="2"/>
              </a:rPr>
              <a:t>CO </a:t>
            </a:r>
            <a:r>
              <a:rPr lang="en-US" sz="3200" dirty="0"/>
              <a:t>: Stroke Volume x HR</a:t>
            </a:r>
          </a:p>
          <a:p>
            <a:pPr marL="0" indent="0">
              <a:buNone/>
            </a:pPr>
            <a:r>
              <a:rPr lang="en-US" sz="3200" dirty="0"/>
              <a:t>SV: contractility , venous return (preload ), afterload</a:t>
            </a:r>
          </a:p>
          <a:p>
            <a:pPr marL="0" indent="0">
              <a:buNone/>
            </a:pPr>
            <a:r>
              <a:rPr lang="en-US" sz="3200" dirty="0"/>
              <a:t>Preload : vascular tone , volume</a:t>
            </a:r>
          </a:p>
          <a:p>
            <a:pPr marL="0" indent="0">
              <a:buNone/>
            </a:pPr>
            <a:endParaRPr lang="en-US" sz="4000" dirty="0"/>
          </a:p>
          <a:p>
            <a:pPr marL="0" indent="0">
              <a:buNone/>
            </a:pPr>
            <a:endParaRPr lang="en-US" sz="4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6934" y="0"/>
            <a:ext cx="3333330" cy="2133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4700" y="-1"/>
            <a:ext cx="6405564" cy="6608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719645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8150" y="561625"/>
            <a:ext cx="8439149" cy="8439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126715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HTN Mechanism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742950" indent="-742950">
              <a:buFont typeface="+mj-lt"/>
              <a:buAutoNum type="arabicPeriod"/>
            </a:pPr>
            <a:r>
              <a:rPr lang="en-US" b="1" dirty="0"/>
              <a:t>Intravascular volume</a:t>
            </a:r>
          </a:p>
          <a:p>
            <a:pPr marL="742950" indent="-742950">
              <a:buFont typeface="+mj-lt"/>
              <a:buAutoNum type="arabicPeriod"/>
            </a:pPr>
            <a:r>
              <a:rPr lang="en-US" b="1" dirty="0"/>
              <a:t>Autonomic nervous system</a:t>
            </a:r>
          </a:p>
          <a:p>
            <a:pPr marL="742950" indent="-742950">
              <a:buFont typeface="+mj-lt"/>
              <a:buAutoNum type="arabicPeriod"/>
            </a:pPr>
            <a:r>
              <a:rPr lang="en-US" b="1" dirty="0"/>
              <a:t>Renin – Angiotensin - Aldosterone system (RAAS)</a:t>
            </a:r>
          </a:p>
          <a:p>
            <a:pPr marL="742950" indent="-742950">
              <a:buFont typeface="+mj-lt"/>
              <a:buAutoNum type="arabicPeriod"/>
            </a:pPr>
            <a:r>
              <a:rPr lang="en-US" b="1" dirty="0"/>
              <a:t>Vascular resistance</a:t>
            </a:r>
          </a:p>
          <a:p>
            <a:pPr marL="742950" indent="-742950">
              <a:buFont typeface="+mj-lt"/>
              <a:buAutoNum type="arabicPeriod"/>
            </a:pPr>
            <a:r>
              <a:rPr lang="en-US" b="1" dirty="0"/>
              <a:t>Renal artery stenosis</a:t>
            </a:r>
          </a:p>
          <a:p>
            <a:pPr marL="742950" indent="-742950">
              <a:buFont typeface="+mj-lt"/>
              <a:buAutoNum type="arabicPeriod"/>
            </a:pPr>
            <a:r>
              <a:rPr lang="en-US" b="1" dirty="0"/>
              <a:t>Endocrinal disease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6934" y="0"/>
            <a:ext cx="333333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790319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232" y="538340"/>
            <a:ext cx="15177798" cy="8428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930993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1" name="Picture 3" descr="C:\Users\App7\Desktop\1\download (6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2946" y="0"/>
            <a:ext cx="7921498" cy="10293927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HTN complications </a:t>
            </a:r>
            <a:br>
              <a:rPr lang="en-US" b="1" dirty="0">
                <a:solidFill>
                  <a:srgbClr val="FF0000"/>
                </a:solidFill>
              </a:rPr>
            </a:br>
            <a:r>
              <a:rPr lang="en-US" b="1" dirty="0">
                <a:solidFill>
                  <a:schemeClr val="accent1"/>
                </a:solidFill>
              </a:rPr>
              <a:t>Heart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92143" y="3244144"/>
            <a:ext cx="14955977" cy="6188570"/>
          </a:xfrm>
        </p:spPr>
        <p:txBody>
          <a:bodyPr/>
          <a:lstStyle/>
          <a:p>
            <a:r>
              <a:rPr lang="en-US" dirty="0"/>
              <a:t>One of main risk factors for CAD</a:t>
            </a:r>
          </a:p>
          <a:p>
            <a:r>
              <a:rPr lang="en-US" dirty="0"/>
              <a:t>Main etiology of mortality in hypertensive patients : cardiac disease</a:t>
            </a:r>
          </a:p>
          <a:p>
            <a:r>
              <a:rPr lang="en-US" dirty="0"/>
              <a:t>Cause : </a:t>
            </a:r>
          </a:p>
          <a:p>
            <a:pPr marL="742950" indent="-742950">
              <a:buFont typeface="+mj-lt"/>
              <a:buAutoNum type="arabicPeriod"/>
            </a:pPr>
            <a:r>
              <a:rPr lang="en-US" dirty="0"/>
              <a:t>Left ventricular hypertrophy</a:t>
            </a:r>
          </a:p>
          <a:p>
            <a:pPr marL="742950" indent="-742950">
              <a:buFont typeface="+mj-lt"/>
              <a:buAutoNum type="arabicPeriod"/>
            </a:pPr>
            <a:r>
              <a:rPr lang="en-US" dirty="0"/>
              <a:t>Atrial fibrillation</a:t>
            </a:r>
          </a:p>
          <a:p>
            <a:pPr marL="742950" indent="-742950">
              <a:buFont typeface="+mj-lt"/>
              <a:buAutoNum type="arabicPeriod"/>
            </a:pPr>
            <a:r>
              <a:rPr lang="en-US" dirty="0"/>
              <a:t>Herat failure (</a:t>
            </a:r>
            <a:r>
              <a:rPr lang="en-US" dirty="0" err="1"/>
              <a:t>HFpEF</a:t>
            </a:r>
            <a:r>
              <a:rPr lang="en-US" dirty="0"/>
              <a:t>/ </a:t>
            </a:r>
            <a:r>
              <a:rPr lang="en-US" dirty="0" err="1"/>
              <a:t>HEFrEF</a:t>
            </a:r>
            <a:r>
              <a:rPr lang="en-US" dirty="0"/>
              <a:t>)</a:t>
            </a:r>
          </a:p>
          <a:p>
            <a:pPr marL="742950" indent="-742950">
              <a:buFont typeface="+mj-lt"/>
              <a:buAutoNum type="arabicPeriod"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6934" y="0"/>
            <a:ext cx="333333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611163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HTN complications </a:t>
            </a:r>
            <a:br>
              <a:rPr lang="en-US" b="1" dirty="0">
                <a:solidFill>
                  <a:srgbClr val="FF0000"/>
                </a:solidFill>
              </a:rPr>
            </a:br>
            <a:r>
              <a:rPr lang="en-US" b="1" dirty="0">
                <a:solidFill>
                  <a:schemeClr val="accent1"/>
                </a:solidFill>
              </a:rPr>
              <a:t>Heart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92143" y="3244144"/>
            <a:ext cx="14955977" cy="618857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Cause : </a:t>
            </a:r>
          </a:p>
          <a:p>
            <a:pPr marL="0" indent="0">
              <a:buNone/>
            </a:pPr>
            <a:r>
              <a:rPr lang="en-US" dirty="0"/>
              <a:t>Left ventricular hypertrophy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6663" y="2076450"/>
            <a:ext cx="97536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438758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HTN complications </a:t>
            </a:r>
            <a:br>
              <a:rPr lang="en-US" b="1" dirty="0">
                <a:solidFill>
                  <a:srgbClr val="FF0000"/>
                </a:solidFill>
              </a:rPr>
            </a:br>
            <a:r>
              <a:rPr lang="en-US" b="1" dirty="0">
                <a:solidFill>
                  <a:schemeClr val="accent1"/>
                </a:solidFill>
              </a:rPr>
              <a:t>Heart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92143" y="3244144"/>
            <a:ext cx="14955977" cy="618857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Cause : </a:t>
            </a:r>
          </a:p>
          <a:p>
            <a:pPr marL="0" indent="0">
              <a:buNone/>
            </a:pPr>
            <a:r>
              <a:rPr lang="en-US" dirty="0"/>
              <a:t>Atrial fibrillation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8681" y="1558714"/>
            <a:ext cx="9817100" cy="787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976196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HTN complications </a:t>
            </a:r>
            <a:br>
              <a:rPr lang="en-US" b="1" dirty="0">
                <a:solidFill>
                  <a:srgbClr val="FF0000"/>
                </a:solidFill>
              </a:rPr>
            </a:br>
            <a:r>
              <a:rPr lang="en-US" b="1" dirty="0">
                <a:solidFill>
                  <a:schemeClr val="accent1"/>
                </a:solidFill>
              </a:rPr>
              <a:t>Heart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92143" y="3244144"/>
            <a:ext cx="14955977" cy="618857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Cause : </a:t>
            </a:r>
          </a:p>
          <a:p>
            <a:pPr marL="0" indent="0">
              <a:buNone/>
            </a:pPr>
            <a:r>
              <a:rPr lang="en-US" dirty="0"/>
              <a:t>Herat failure (</a:t>
            </a:r>
            <a:r>
              <a:rPr lang="en-US" dirty="0" err="1"/>
              <a:t>HFpEF</a:t>
            </a:r>
            <a:r>
              <a:rPr lang="en-US" dirty="0"/>
              <a:t>/ </a:t>
            </a:r>
            <a:r>
              <a:rPr lang="en-US" dirty="0" err="1"/>
              <a:t>HFrEF</a:t>
            </a:r>
            <a:r>
              <a:rPr lang="en-US" dirty="0"/>
              <a:t>)</a:t>
            </a:r>
          </a:p>
          <a:p>
            <a:pPr marL="742950" indent="-742950">
              <a:buFont typeface="+mj-lt"/>
              <a:buAutoNum type="arabicPeriod"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0105" y="1818925"/>
            <a:ext cx="5093494" cy="5445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522655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troke…"/>
          <p:cNvSpPr txBox="1">
            <a:spLocks noGrp="1"/>
          </p:cNvSpPr>
          <p:nvPr>
            <p:ph type="body" idx="1"/>
          </p:nvPr>
        </p:nvSpPr>
        <p:spPr>
          <a:xfrm>
            <a:off x="1192142" y="3148894"/>
            <a:ext cx="14955977" cy="618857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/>
              <a:t>key contributor to premature morbidity and mortality:</a:t>
            </a:r>
          </a:p>
          <a:p>
            <a:pPr marL="0" indent="0">
              <a:buNone/>
            </a:pPr>
            <a:endParaRPr lang="en-US" sz="3200" dirty="0"/>
          </a:p>
          <a:p>
            <a:pPr marL="514350" indent="-514350">
              <a:buFont typeface="+mj-lt"/>
              <a:buAutoNum type="arabicPeriod"/>
            </a:pPr>
            <a:r>
              <a:rPr lang="en-US" sz="3200" dirty="0"/>
              <a:t>Ischemic heart disease , MI</a:t>
            </a:r>
          </a:p>
          <a:p>
            <a:pPr marL="514350" indent="-514350">
              <a:buFont typeface="+mj-lt"/>
              <a:buAutoNum type="arabicPeriod"/>
            </a:pPr>
            <a:r>
              <a:rPr sz="3200" dirty="0"/>
              <a:t>Stroke</a:t>
            </a:r>
            <a:r>
              <a:rPr lang="en-US" sz="3200" dirty="0"/>
              <a:t> , ICH  (the most important modifiable risk factor for stroke)</a:t>
            </a:r>
            <a:endParaRPr sz="3200" dirty="0"/>
          </a:p>
          <a:p>
            <a:pPr marL="514350" indent="-514350">
              <a:buFont typeface="+mj-lt"/>
              <a:buAutoNum type="arabicPeriod"/>
            </a:pPr>
            <a:r>
              <a:rPr sz="3200" dirty="0"/>
              <a:t>Heart failure</a:t>
            </a:r>
            <a:endParaRPr lang="en-US" sz="3200" dirty="0"/>
          </a:p>
          <a:p>
            <a:pPr marL="514350" indent="-514350">
              <a:buFont typeface="+mj-lt"/>
              <a:buAutoNum type="arabicPeriod"/>
            </a:pPr>
            <a:r>
              <a:rPr lang="en-US" sz="3200" dirty="0"/>
              <a:t>Atrial fibrillation </a:t>
            </a:r>
            <a:endParaRPr sz="3200" dirty="0"/>
          </a:p>
          <a:p>
            <a:pPr marL="514350" indent="-514350">
              <a:buFont typeface="+mj-lt"/>
              <a:buAutoNum type="arabicPeriod"/>
            </a:pPr>
            <a:r>
              <a:rPr sz="3200" dirty="0"/>
              <a:t>CKD</a:t>
            </a:r>
            <a:r>
              <a:rPr lang="en-US" sz="3200" dirty="0"/>
              <a:t> (the second most common cause of end-stage kidney disease)</a:t>
            </a:r>
            <a:endParaRPr sz="3200" dirty="0"/>
          </a:p>
          <a:p>
            <a:pPr marL="514350" indent="-514350">
              <a:buFont typeface="+mj-lt"/>
              <a:buAutoNum type="arabicPeriod"/>
            </a:pPr>
            <a:r>
              <a:rPr sz="3200" dirty="0"/>
              <a:t>Peripheral vascular disease</a:t>
            </a:r>
            <a:r>
              <a:rPr lang="en-US" sz="3200" dirty="0"/>
              <a:t> (PAD)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/>
              <a:t>Aortic dissection</a:t>
            </a:r>
          </a:p>
          <a:p>
            <a:pPr marL="514350" indent="-514350">
              <a:buFont typeface="+mj-lt"/>
              <a:buAutoNum type="arabicPeriod"/>
            </a:pPr>
            <a:r>
              <a:rPr sz="3200" dirty="0"/>
              <a:t>Memory loss</a:t>
            </a:r>
            <a:r>
              <a:rPr lang="en-US" sz="3200" dirty="0"/>
              <a:t> (cognitive impairment)</a:t>
            </a:r>
          </a:p>
          <a:p>
            <a:pPr marL="514350" indent="-514350">
              <a:buFont typeface="+mj-lt"/>
              <a:buAutoNum type="arabicPeriod"/>
            </a:pPr>
            <a:endParaRPr lang="en-US" sz="3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9550" y="204612"/>
            <a:ext cx="8172450" cy="25146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6934" y="0"/>
            <a:ext cx="3333330" cy="2133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HTN complications </a:t>
            </a:r>
            <a:br>
              <a:rPr lang="en-US" b="1" dirty="0">
                <a:solidFill>
                  <a:srgbClr val="FF0000"/>
                </a:solidFill>
              </a:rPr>
            </a:br>
            <a:r>
              <a:rPr lang="en-US" b="1" dirty="0">
                <a:solidFill>
                  <a:schemeClr val="accent1"/>
                </a:solidFill>
              </a:rPr>
              <a:t>Brain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marL="742950" indent="-742950">
              <a:buFont typeface="+mj-lt"/>
              <a:buAutoNum type="arabicPeriod"/>
            </a:pPr>
            <a:r>
              <a:rPr lang="en-US" dirty="0"/>
              <a:t>Ischemic stroke</a:t>
            </a:r>
          </a:p>
          <a:p>
            <a:pPr marL="0" indent="0">
              <a:buNone/>
            </a:pPr>
            <a:endParaRPr lang="en-US" dirty="0"/>
          </a:p>
          <a:p>
            <a:pPr marL="742950" indent="-742950">
              <a:buFont typeface="+mj-lt"/>
              <a:buAutoNum type="arabicPeriod"/>
            </a:pPr>
            <a:endParaRPr lang="en-US" dirty="0"/>
          </a:p>
          <a:p>
            <a:pPr marL="742950" indent="-742950">
              <a:buFont typeface="+mj-lt"/>
              <a:buAutoNum type="arabicPeriod"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6350" y="2782317"/>
            <a:ext cx="5451876" cy="5427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425019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HTN complications </a:t>
            </a:r>
            <a:br>
              <a:rPr lang="en-US" b="1" dirty="0">
                <a:solidFill>
                  <a:srgbClr val="FF0000"/>
                </a:solidFill>
              </a:rPr>
            </a:br>
            <a:r>
              <a:rPr lang="en-US" b="1" dirty="0">
                <a:solidFill>
                  <a:schemeClr val="accent1"/>
                </a:solidFill>
              </a:rPr>
              <a:t>Brain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2. ICH , SAH</a:t>
            </a:r>
          </a:p>
          <a:p>
            <a:pPr marL="742950" indent="-742950">
              <a:buFont typeface="+mj-lt"/>
              <a:buAutoNum type="arabicPeriod"/>
            </a:pPr>
            <a:endParaRPr lang="en-US" dirty="0"/>
          </a:p>
          <a:p>
            <a:pPr marL="742950" indent="-742950">
              <a:buFont typeface="+mj-lt"/>
              <a:buAutoNum type="arabicPeriod"/>
            </a:pPr>
            <a:endParaRPr lang="en-US" dirty="0"/>
          </a:p>
          <a:p>
            <a:pPr marL="742950" indent="-742950">
              <a:buFont typeface="+mj-lt"/>
              <a:buAutoNum type="arabicPeriod"/>
            </a:pP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1612" y="2076450"/>
            <a:ext cx="7756508" cy="607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90863"/>
      </p:ext>
    </p:ext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HTN complications </a:t>
            </a:r>
            <a:br>
              <a:rPr lang="en-US" b="1" dirty="0">
                <a:solidFill>
                  <a:srgbClr val="FF0000"/>
                </a:solidFill>
              </a:rPr>
            </a:br>
            <a:r>
              <a:rPr lang="en-US" b="1" dirty="0">
                <a:solidFill>
                  <a:schemeClr val="accent1"/>
                </a:solidFill>
              </a:rPr>
              <a:t>Brain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92143" y="3565030"/>
            <a:ext cx="14955977" cy="618857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3.Cognitive impairment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4.Hypertensive encephalopathy</a:t>
            </a:r>
          </a:p>
          <a:p>
            <a:pPr marL="742950" indent="-742950">
              <a:buFont typeface="+mj-lt"/>
              <a:buAutoNum type="arabicPeriod"/>
            </a:pPr>
            <a:endParaRPr lang="en-US" dirty="0"/>
          </a:p>
          <a:p>
            <a:pPr marL="742950" indent="-742950">
              <a:buFont typeface="+mj-lt"/>
              <a:buAutoNum type="arabicPeriod"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6876" y="2183741"/>
            <a:ext cx="4157972" cy="4157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10087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HTN complications </a:t>
            </a:r>
            <a:br>
              <a:rPr lang="en-US" b="1" dirty="0">
                <a:solidFill>
                  <a:srgbClr val="FF0000"/>
                </a:solidFill>
              </a:rPr>
            </a:br>
            <a:r>
              <a:rPr lang="en-US" b="1" dirty="0">
                <a:solidFill>
                  <a:schemeClr val="accent1"/>
                </a:solidFill>
              </a:rPr>
              <a:t>kidneys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92143" y="3358444"/>
            <a:ext cx="14955977" cy="6188570"/>
          </a:xfrm>
        </p:spPr>
        <p:txBody>
          <a:bodyPr/>
          <a:lstStyle/>
          <a:p>
            <a:r>
              <a:rPr lang="en-US" dirty="0"/>
              <a:t>After diabetic nephropathy , main cause of ESRD </a:t>
            </a:r>
          </a:p>
          <a:p>
            <a:r>
              <a:rPr lang="en-US" dirty="0"/>
              <a:t>Mainly cause : benign </a:t>
            </a:r>
            <a:r>
              <a:rPr lang="en-US" dirty="0" err="1"/>
              <a:t>nephrosclerosis</a:t>
            </a:r>
            <a:endParaRPr lang="en-US" dirty="0"/>
          </a:p>
          <a:p>
            <a:r>
              <a:rPr lang="en-US" dirty="0"/>
              <a:t> SBP &gt; DBP</a:t>
            </a:r>
          </a:p>
          <a:p>
            <a:r>
              <a:rPr lang="en-US" dirty="0"/>
              <a:t>Black race</a:t>
            </a:r>
          </a:p>
          <a:p>
            <a:r>
              <a:rPr lang="en-US" dirty="0" err="1"/>
              <a:t>Microalbuminuria</a:t>
            </a:r>
            <a:r>
              <a:rPr lang="en-US" dirty="0"/>
              <a:t> 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6934" y="0"/>
            <a:ext cx="333333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30710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HTN complications </a:t>
            </a:r>
            <a:br>
              <a:rPr lang="en-US" b="1" dirty="0">
                <a:solidFill>
                  <a:srgbClr val="FF0000"/>
                </a:solidFill>
              </a:rPr>
            </a:br>
            <a:r>
              <a:rPr lang="en-US" b="1" dirty="0">
                <a:solidFill>
                  <a:schemeClr val="accent1"/>
                </a:solidFill>
              </a:rPr>
              <a:t>Arterial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742950" indent="-742950">
              <a:buFont typeface="+mj-lt"/>
              <a:buAutoNum type="arabicPeriod"/>
            </a:pPr>
            <a:endParaRPr lang="en-US" dirty="0"/>
          </a:p>
          <a:p>
            <a:pPr marL="742950" indent="-742950">
              <a:buFont typeface="+mj-lt"/>
              <a:buAutoNum type="arabicPeriod"/>
            </a:pPr>
            <a:r>
              <a:rPr lang="en-US" dirty="0"/>
              <a:t>Rapid atherosclerosis </a:t>
            </a:r>
          </a:p>
          <a:p>
            <a:pPr marL="742950" indent="-742950">
              <a:buFont typeface="+mj-lt"/>
              <a:buAutoNum type="arabicPeriod"/>
            </a:pPr>
            <a:endParaRPr lang="en-US" dirty="0"/>
          </a:p>
          <a:p>
            <a:pPr marL="742950" indent="-742950">
              <a:buFont typeface="+mj-lt"/>
              <a:buAutoNum type="arabicPeriod"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>
                <a:sym typeface="Wingdings" panose="05000000000000000000" pitchFamily="2" charset="2"/>
              </a:rPr>
              <a:t> </a:t>
            </a:r>
          </a:p>
          <a:p>
            <a:pPr marL="742950" indent="-742950">
              <a:buFont typeface="+mj-lt"/>
              <a:buAutoNum type="arabicPeriod"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100" y="1834444"/>
            <a:ext cx="6000750" cy="6797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203784"/>
      </p:ext>
    </p:extLst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HTN complications </a:t>
            </a:r>
            <a:br>
              <a:rPr lang="en-US" b="1" dirty="0">
                <a:solidFill>
                  <a:srgbClr val="FF0000"/>
                </a:solidFill>
              </a:rPr>
            </a:br>
            <a:r>
              <a:rPr lang="en-US" b="1" dirty="0">
                <a:solidFill>
                  <a:schemeClr val="accent1"/>
                </a:solidFill>
              </a:rPr>
              <a:t>Arterial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2. Dilatation and aneurysm formation due to mechanical stress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0680" y="4395894"/>
            <a:ext cx="6760720" cy="5057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538948"/>
      </p:ext>
    </p:extLst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HTN complications </a:t>
            </a:r>
            <a:br>
              <a:rPr lang="en-US" b="1" dirty="0">
                <a:solidFill>
                  <a:srgbClr val="FF0000"/>
                </a:solidFill>
              </a:rPr>
            </a:br>
            <a:r>
              <a:rPr lang="en-US" b="1" dirty="0">
                <a:solidFill>
                  <a:schemeClr val="accent1"/>
                </a:solidFill>
              </a:rPr>
              <a:t>Arterial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742950" indent="-742950">
              <a:buFont typeface="+mj-lt"/>
              <a:buAutoNum type="arabicPeriod"/>
            </a:pPr>
            <a:endParaRPr lang="en-US" dirty="0"/>
          </a:p>
          <a:p>
            <a:pPr marL="0" indent="0">
              <a:buNone/>
            </a:pPr>
            <a:r>
              <a:rPr lang="en-US" dirty="0"/>
              <a:t>3. Dissection ( media degeneration and intimal tearing)</a:t>
            </a:r>
          </a:p>
          <a:p>
            <a:pPr marL="0" indent="0">
              <a:buNone/>
            </a:pPr>
            <a:r>
              <a:rPr lang="en-US" dirty="0">
                <a:sym typeface="Wingdings" panose="05000000000000000000" pitchFamily="2" charset="2"/>
              </a:rPr>
              <a:t> </a:t>
            </a:r>
          </a:p>
          <a:p>
            <a:pPr marL="742950" indent="-742950">
              <a:buFont typeface="+mj-lt"/>
              <a:buAutoNum type="arabicPeriod"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6068" y="4324871"/>
            <a:ext cx="6722052" cy="5428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412696"/>
      </p:ext>
    </p:extLst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HTN complications </a:t>
            </a:r>
            <a:br>
              <a:rPr lang="en-US" b="1" dirty="0">
                <a:solidFill>
                  <a:srgbClr val="FF0000"/>
                </a:solidFill>
              </a:rPr>
            </a:br>
            <a:r>
              <a:rPr lang="en-US" b="1" dirty="0">
                <a:solidFill>
                  <a:schemeClr val="accent1"/>
                </a:solidFill>
              </a:rPr>
              <a:t>Arterial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92143" y="3166021"/>
            <a:ext cx="14955977" cy="618857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4. PAD </a:t>
            </a:r>
            <a:r>
              <a:rPr lang="en-US" dirty="0">
                <a:sym typeface="Wingdings" panose="05000000000000000000" pitchFamily="2" charset="2"/>
              </a:rPr>
              <a:t> claudication , ischemic wound , amputation</a:t>
            </a:r>
          </a:p>
          <a:p>
            <a:pPr marL="0" indent="0">
              <a:buNone/>
            </a:pPr>
            <a:r>
              <a:rPr lang="en-US" dirty="0">
                <a:sym typeface="Wingdings" panose="05000000000000000000" pitchFamily="2" charset="2"/>
              </a:rPr>
              <a:t> </a:t>
            </a:r>
          </a:p>
          <a:p>
            <a:pPr marL="742950" indent="-742950">
              <a:buFont typeface="+mj-lt"/>
              <a:buAutoNum type="arabicPeriod"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230" y="4920703"/>
            <a:ext cx="8839890" cy="4433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811862"/>
      </p:ext>
    </p:extLst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HTN type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en-US" sz="4800" dirty="0"/>
              <a:t>Primary (essential) HTN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800" dirty="0"/>
              <a:t>Secondary HTN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6934" y="0"/>
            <a:ext cx="333333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622436"/>
      </p:ext>
    </p:extLst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HTN type</a:t>
            </a:r>
            <a:br>
              <a:rPr lang="en-US" b="1" dirty="0">
                <a:solidFill>
                  <a:srgbClr val="FF0000"/>
                </a:solidFill>
              </a:rPr>
            </a:br>
            <a:r>
              <a:rPr lang="en-US" sz="6600" b="1" dirty="0">
                <a:solidFill>
                  <a:schemeClr val="accent1"/>
                </a:solidFill>
              </a:rPr>
              <a:t>Primary (essential) HTN</a:t>
            </a:r>
            <a:endParaRPr lang="en-US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80 -90 %</a:t>
            </a:r>
          </a:p>
          <a:p>
            <a:r>
              <a:rPr lang="en-US" dirty="0"/>
              <a:t>No detectable cause</a:t>
            </a:r>
          </a:p>
          <a:p>
            <a:endParaRPr lang="en-US" dirty="0"/>
          </a:p>
          <a:p>
            <a:pPr marL="742950" indent="-742950">
              <a:buFont typeface="+mj-lt"/>
              <a:buAutoNum type="arabicPeriod"/>
            </a:pPr>
            <a:r>
              <a:rPr lang="en-US" dirty="0"/>
              <a:t>Systolic HTN in adolescent and young adults </a:t>
            </a:r>
          </a:p>
          <a:p>
            <a:pPr marL="742950" indent="-742950">
              <a:buFont typeface="+mj-lt"/>
              <a:buAutoNum type="arabicPeriod"/>
            </a:pPr>
            <a:r>
              <a:rPr lang="en-US" dirty="0"/>
              <a:t>Diastolic HTN in adults </a:t>
            </a:r>
          </a:p>
          <a:p>
            <a:pPr marL="742950" indent="-742950">
              <a:buFont typeface="+mj-lt"/>
              <a:buAutoNum type="arabicPeriod"/>
            </a:pPr>
            <a:r>
              <a:rPr lang="en-US" dirty="0"/>
              <a:t>Isolated Systolic HTN in elderly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6934" y="0"/>
            <a:ext cx="333333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172574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Defini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b="1" dirty="0">
                <a:solidFill>
                  <a:srgbClr val="FF0000"/>
                </a:solidFill>
              </a:rPr>
              <a:t>Definition </a:t>
            </a:r>
          </a:p>
        </p:txBody>
      </p:sp>
      <p:sp>
        <p:nvSpPr>
          <p:cNvPr id="130" name="140/90 old epidemiological study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4000" b="1" dirty="0"/>
              <a:t>Isolated Systolic HTN </a:t>
            </a:r>
            <a:r>
              <a:rPr lang="en-US" sz="4000" b="1" dirty="0">
                <a:sym typeface="Wingdings" panose="05000000000000000000" pitchFamily="2" charset="2"/>
              </a:rPr>
              <a:t> SBP =&gt; 130 mmHg , DBP&lt; 80 </a:t>
            </a:r>
            <a:endParaRPr lang="en-US" sz="4000" b="1" dirty="0"/>
          </a:p>
          <a:p>
            <a:r>
              <a:rPr lang="en-US" sz="4000" b="1" dirty="0"/>
              <a:t>Isolated Diastolic HTN </a:t>
            </a:r>
            <a:r>
              <a:rPr lang="en-US" sz="4000" b="1" dirty="0">
                <a:sym typeface="Wingdings" panose="05000000000000000000" pitchFamily="2" charset="2"/>
              </a:rPr>
              <a:t> SBP &lt;130 mmHg , DBP&gt; = 80</a:t>
            </a:r>
            <a:endParaRPr lang="en-US" sz="4000" b="1" dirty="0"/>
          </a:p>
          <a:p>
            <a:r>
              <a:rPr lang="en-US" sz="4000" b="1" dirty="0"/>
              <a:t>Mixed </a:t>
            </a:r>
            <a:r>
              <a:rPr lang="en-US" sz="4000" b="1" dirty="0">
                <a:sym typeface="Wingdings" panose="05000000000000000000" pitchFamily="2" charset="2"/>
              </a:rPr>
              <a:t>  SBP =&gt; 130 mmHg , DBP&gt; = 80</a:t>
            </a:r>
            <a:endParaRPr lang="en-US" sz="4000" b="1" dirty="0"/>
          </a:p>
          <a:p>
            <a:endParaRPr lang="en-US" sz="4000" b="1" dirty="0"/>
          </a:p>
          <a:p>
            <a:pPr marL="0" indent="0">
              <a:buNone/>
            </a:pPr>
            <a:endParaRPr sz="40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6934" y="0"/>
            <a:ext cx="333333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8173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HTN type</a:t>
            </a:r>
            <a:br>
              <a:rPr lang="en-US" b="1" dirty="0">
                <a:solidFill>
                  <a:srgbClr val="FF0000"/>
                </a:solidFill>
              </a:rPr>
            </a:br>
            <a:r>
              <a:rPr lang="en-US" sz="6000" b="1" dirty="0">
                <a:solidFill>
                  <a:schemeClr val="accent1"/>
                </a:solidFill>
              </a:rPr>
              <a:t>Primary (essential) HTN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Systolic HTN in adolescent and young adults </a:t>
            </a:r>
            <a:r>
              <a:rPr lang="en-US" dirty="0"/>
              <a:t>:</a:t>
            </a:r>
          </a:p>
          <a:p>
            <a:endParaRPr lang="en-US" dirty="0"/>
          </a:p>
          <a:p>
            <a:pPr marL="742950" indent="-742950">
              <a:buFont typeface="+mj-lt"/>
              <a:buAutoNum type="arabicPeriod"/>
            </a:pPr>
            <a:r>
              <a:rPr lang="en-US" dirty="0"/>
              <a:t>17-25 y</a:t>
            </a:r>
          </a:p>
          <a:p>
            <a:pPr marL="742950" indent="-742950">
              <a:buFont typeface="+mj-lt"/>
              <a:buAutoNum type="arabicPeriod"/>
            </a:pPr>
            <a:r>
              <a:rPr lang="en-US" dirty="0"/>
              <a:t>Aortic stiffness and high CO </a:t>
            </a:r>
            <a:r>
              <a:rPr lang="en-US" dirty="0">
                <a:sym typeface="Wingdings" panose="05000000000000000000" pitchFamily="2" charset="2"/>
              </a:rPr>
              <a:t> increase sympathetic nervous system</a:t>
            </a:r>
          </a:p>
          <a:p>
            <a:pPr marL="742950" indent="-742950">
              <a:buFont typeface="+mj-lt"/>
              <a:buAutoNum type="arabicPeriod"/>
            </a:pPr>
            <a:r>
              <a:rPr lang="en-US" dirty="0">
                <a:sym typeface="Wingdings" panose="05000000000000000000" pitchFamily="2" charset="2"/>
              </a:rPr>
              <a:t>More in male</a:t>
            </a:r>
          </a:p>
          <a:p>
            <a:pPr marL="742950" indent="-742950">
              <a:buFont typeface="+mj-lt"/>
              <a:buAutoNum type="arabicPeriod"/>
            </a:pPr>
            <a:r>
              <a:rPr lang="en-US" dirty="0">
                <a:sym typeface="Wingdings" panose="05000000000000000000" pitchFamily="2" charset="2"/>
              </a:rPr>
              <a:t>Tend to diastolic HTN in adulthood</a:t>
            </a:r>
            <a:r>
              <a:rPr lang="en-US" dirty="0"/>
              <a:t> 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6934" y="0"/>
            <a:ext cx="333333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656772"/>
      </p:ext>
    </p:extLst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HTN type</a:t>
            </a:r>
            <a:br>
              <a:rPr lang="en-US" b="1" dirty="0">
                <a:solidFill>
                  <a:srgbClr val="FF0000"/>
                </a:solidFill>
              </a:rPr>
            </a:br>
            <a:r>
              <a:rPr lang="en-US" sz="6600" b="1" dirty="0">
                <a:solidFill>
                  <a:schemeClr val="accent1"/>
                </a:solidFill>
              </a:rPr>
              <a:t>Primary (essential) HTN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Diastolic HTN in adults </a:t>
            </a:r>
            <a:r>
              <a:rPr lang="en-US" dirty="0"/>
              <a:t>:</a:t>
            </a:r>
          </a:p>
          <a:p>
            <a:endParaRPr lang="en-US" dirty="0"/>
          </a:p>
          <a:p>
            <a:pPr marL="742950" indent="-742950">
              <a:buFont typeface="+mj-lt"/>
              <a:buAutoNum type="arabicPeriod"/>
            </a:pPr>
            <a:r>
              <a:rPr lang="en-US" dirty="0"/>
              <a:t>30-50 y</a:t>
            </a:r>
          </a:p>
          <a:p>
            <a:pPr marL="742950" indent="-742950">
              <a:buFont typeface="+mj-lt"/>
              <a:buAutoNum type="arabicPeriod"/>
            </a:pPr>
            <a:r>
              <a:rPr lang="en-US" dirty="0"/>
              <a:t>If untreated can be Mixed </a:t>
            </a:r>
          </a:p>
          <a:p>
            <a:pPr marL="742950" indent="-742950">
              <a:buFont typeface="+mj-lt"/>
              <a:buAutoNum type="arabicPeriod"/>
            </a:pPr>
            <a:r>
              <a:rPr lang="en-US" dirty="0"/>
              <a:t>Isolated diastolic : more in male</a:t>
            </a:r>
          </a:p>
          <a:p>
            <a:pPr marL="742950" indent="-742950">
              <a:buFont typeface="+mj-lt"/>
              <a:buAutoNum type="arabicPeriod"/>
            </a:pPr>
            <a:r>
              <a:rPr lang="en-US" dirty="0"/>
              <a:t>Overweight</a:t>
            </a:r>
          </a:p>
          <a:p>
            <a:pPr marL="742950" indent="-742950">
              <a:buFont typeface="+mj-lt"/>
              <a:buAutoNum type="arabicPeriod"/>
            </a:pPr>
            <a:r>
              <a:rPr lang="en-US" dirty="0"/>
              <a:t>Increase in systemic resistance and CO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6934" y="0"/>
            <a:ext cx="333333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023167"/>
      </p:ext>
    </p:extLst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HTN type</a:t>
            </a:r>
            <a:br>
              <a:rPr lang="en-US" b="1" dirty="0">
                <a:solidFill>
                  <a:srgbClr val="FF0000"/>
                </a:solidFill>
              </a:rPr>
            </a:br>
            <a:r>
              <a:rPr lang="en-US" sz="6600" b="1" dirty="0">
                <a:solidFill>
                  <a:schemeClr val="accent1"/>
                </a:solidFill>
              </a:rPr>
              <a:t>Primary (essential) HTN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Isolated Systolic HTN in elderly :</a:t>
            </a:r>
          </a:p>
          <a:p>
            <a:endParaRPr lang="en-US" dirty="0"/>
          </a:p>
          <a:p>
            <a:pPr marL="742950" indent="-742950">
              <a:buFont typeface="+mj-lt"/>
              <a:buAutoNum type="arabicPeriod"/>
            </a:pPr>
            <a:r>
              <a:rPr lang="en-US" dirty="0"/>
              <a:t>&gt; 55y</a:t>
            </a:r>
          </a:p>
          <a:p>
            <a:pPr marL="742950" indent="-742950">
              <a:buFont typeface="+mj-lt"/>
              <a:buAutoNum type="arabicPeriod"/>
            </a:pPr>
            <a:r>
              <a:rPr lang="en-US" dirty="0"/>
              <a:t>SBP &gt; 140 and DBP&lt; 90</a:t>
            </a:r>
          </a:p>
          <a:p>
            <a:pPr marL="742950" indent="-742950">
              <a:buFont typeface="+mj-lt"/>
              <a:buAutoNum type="arabicPeriod"/>
            </a:pPr>
            <a:r>
              <a:rPr lang="en-US" dirty="0"/>
              <a:t>Aortic stiffness due to ageing</a:t>
            </a:r>
          </a:p>
          <a:p>
            <a:pPr marL="742950" indent="-742950">
              <a:buFont typeface="+mj-lt"/>
              <a:buAutoNum type="arabicPeriod"/>
            </a:pPr>
            <a:r>
              <a:rPr lang="en-US" dirty="0"/>
              <a:t>More in female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6934" y="0"/>
            <a:ext cx="333333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955252"/>
      </p:ext>
    </p:extLst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HTN type</a:t>
            </a:r>
            <a:br>
              <a:rPr lang="en-US" b="1" dirty="0">
                <a:solidFill>
                  <a:srgbClr val="FF0000"/>
                </a:solidFill>
              </a:rPr>
            </a:br>
            <a:r>
              <a:rPr lang="en-US" sz="6000" b="1" dirty="0">
                <a:solidFill>
                  <a:schemeClr val="accent6"/>
                </a:solidFill>
              </a:rPr>
              <a:t>Secondary HTN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742950" indent="-742950">
              <a:buFont typeface="+mj-lt"/>
              <a:buAutoNum type="arabicPeriod"/>
            </a:pPr>
            <a:r>
              <a:rPr lang="en-US" dirty="0"/>
              <a:t>Renal disease</a:t>
            </a:r>
          </a:p>
          <a:p>
            <a:pPr marL="742950" indent="-742950">
              <a:buFont typeface="+mj-lt"/>
              <a:buAutoNum type="arabicPeriod"/>
            </a:pPr>
            <a:r>
              <a:rPr lang="en-US" dirty="0"/>
              <a:t>Renal arterial stenosis</a:t>
            </a:r>
          </a:p>
          <a:p>
            <a:pPr marL="742950" indent="-742950">
              <a:buFont typeface="+mj-lt"/>
              <a:buAutoNum type="arabicPeriod"/>
            </a:pPr>
            <a:r>
              <a:rPr lang="en-US" dirty="0"/>
              <a:t>Aortic </a:t>
            </a:r>
            <a:r>
              <a:rPr lang="en-US" dirty="0" err="1"/>
              <a:t>coarctation</a:t>
            </a:r>
            <a:endParaRPr lang="en-US" dirty="0"/>
          </a:p>
          <a:p>
            <a:pPr marL="742950" indent="-742950">
              <a:buFont typeface="+mj-lt"/>
              <a:buAutoNum type="arabicPeriod"/>
            </a:pPr>
            <a:r>
              <a:rPr lang="en-US" dirty="0"/>
              <a:t>Endocrine : acromegaly , thyroid , </a:t>
            </a:r>
            <a:r>
              <a:rPr lang="en-US" dirty="0" err="1"/>
              <a:t>hypercalcemia</a:t>
            </a:r>
            <a:endParaRPr lang="en-US" dirty="0"/>
          </a:p>
          <a:p>
            <a:pPr marL="742950" indent="-742950">
              <a:buFont typeface="+mj-lt"/>
              <a:buAutoNum type="arabicPeriod"/>
            </a:pPr>
            <a:r>
              <a:rPr lang="en-US" dirty="0"/>
              <a:t> </a:t>
            </a:r>
            <a:r>
              <a:rPr lang="en-US" b="1" dirty="0"/>
              <a:t>Adrenal : primary </a:t>
            </a:r>
            <a:r>
              <a:rPr lang="en-US" b="1" dirty="0" err="1"/>
              <a:t>hyperaldosteronism</a:t>
            </a:r>
            <a:endParaRPr lang="en-US" b="1" dirty="0"/>
          </a:p>
          <a:p>
            <a:pPr marL="742950" indent="-742950">
              <a:buFont typeface="+mj-lt"/>
              <a:buAutoNum type="arabicPeriod"/>
            </a:pPr>
            <a:r>
              <a:rPr lang="en-US" b="1" dirty="0"/>
              <a:t>Cushing syndrome</a:t>
            </a:r>
          </a:p>
          <a:p>
            <a:pPr marL="742950" indent="-742950">
              <a:buFont typeface="+mj-lt"/>
              <a:buAutoNum type="arabicPeriod"/>
            </a:pPr>
            <a:r>
              <a:rPr lang="en-US" b="1" dirty="0"/>
              <a:t>Obstructive sleep apnea (OSA)</a:t>
            </a:r>
          </a:p>
          <a:p>
            <a:pPr marL="742950" indent="-742950">
              <a:buFont typeface="+mj-lt"/>
              <a:buAutoNum type="arabicPeriod"/>
            </a:pPr>
            <a:r>
              <a:rPr lang="en-US" b="1" dirty="0"/>
              <a:t>Drug</a:t>
            </a:r>
          </a:p>
          <a:p>
            <a:pPr marL="0" indent="0">
              <a:buNone/>
            </a:pP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6934" y="0"/>
            <a:ext cx="333333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492526"/>
      </p:ext>
    </p:extLst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HTN type</a:t>
            </a:r>
            <a:br>
              <a:rPr lang="en-US" b="1" dirty="0">
                <a:solidFill>
                  <a:srgbClr val="FF0000"/>
                </a:solidFill>
              </a:rPr>
            </a:br>
            <a:r>
              <a:rPr lang="en-US" sz="6000" b="1" dirty="0">
                <a:solidFill>
                  <a:schemeClr val="accent6"/>
                </a:solidFill>
              </a:rPr>
              <a:t>Secondary HTN – Renal disease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0724" y="3129844"/>
            <a:ext cx="14955977" cy="5214056"/>
          </a:xfrm>
        </p:spPr>
        <p:txBody>
          <a:bodyPr/>
          <a:lstStyle/>
          <a:p>
            <a:r>
              <a:rPr lang="en-US" dirty="0"/>
              <a:t>Max cause of secondary : parenchymal disease of kidneys</a:t>
            </a:r>
          </a:p>
          <a:p>
            <a:r>
              <a:rPr lang="en-US" dirty="0"/>
              <a:t>The Sick loop!!</a:t>
            </a:r>
          </a:p>
          <a:p>
            <a:r>
              <a:rPr lang="en-US" dirty="0"/>
              <a:t>Early detection : by micro albuminuria  , sole </a:t>
            </a:r>
            <a:r>
              <a:rPr lang="en-US" dirty="0" err="1"/>
              <a:t>cr</a:t>
            </a:r>
            <a:r>
              <a:rPr lang="en-US" dirty="0"/>
              <a:t> is not enough</a:t>
            </a:r>
          </a:p>
          <a:p>
            <a:r>
              <a:rPr lang="en-US" dirty="0"/>
              <a:t>Proteinuria &gt; 1000mg with active urinary sediments are  in favor of primary renal disease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6934" y="0"/>
            <a:ext cx="333333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709992"/>
      </p:ext>
    </p:extLst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HTN type</a:t>
            </a:r>
            <a:br>
              <a:rPr lang="en-US" b="1" dirty="0">
                <a:solidFill>
                  <a:srgbClr val="FF0000"/>
                </a:solidFill>
              </a:rPr>
            </a:br>
            <a:r>
              <a:rPr lang="en-US" sz="6000" b="1" dirty="0">
                <a:solidFill>
                  <a:schemeClr val="accent1"/>
                </a:solidFill>
              </a:rPr>
              <a:t>Secondary HTN – Renal artery stenosis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92143" y="3091490"/>
            <a:ext cx="14955977" cy="6188570"/>
          </a:xfrm>
        </p:spPr>
        <p:txBody>
          <a:bodyPr/>
          <a:lstStyle/>
          <a:p>
            <a:r>
              <a:rPr lang="en-US" dirty="0"/>
              <a:t>85% due to </a:t>
            </a:r>
            <a:r>
              <a:rPr lang="en-US" b="1" dirty="0"/>
              <a:t>atherosclerosis</a:t>
            </a:r>
            <a:r>
              <a:rPr lang="en-US" dirty="0"/>
              <a:t> :</a:t>
            </a:r>
          </a:p>
          <a:p>
            <a:pPr marL="742950" indent="-742950">
              <a:buFont typeface="+mj-lt"/>
              <a:buAutoNum type="arabicPeriod"/>
            </a:pPr>
            <a:r>
              <a:rPr lang="en-US" dirty="0"/>
              <a:t>More in elderly and CAD</a:t>
            </a:r>
          </a:p>
          <a:p>
            <a:pPr marL="742950" indent="-742950">
              <a:buFont typeface="+mj-lt"/>
              <a:buAutoNum type="arabicPeriod"/>
            </a:pPr>
            <a:r>
              <a:rPr lang="en-US" dirty="0" err="1"/>
              <a:t>Ostial</a:t>
            </a:r>
            <a:r>
              <a:rPr lang="en-US" dirty="0"/>
              <a:t> involvement</a:t>
            </a:r>
          </a:p>
          <a:p>
            <a:pPr marL="0" indent="0">
              <a:buNone/>
            </a:pPr>
            <a:endParaRPr lang="en-US" dirty="0"/>
          </a:p>
          <a:p>
            <a:pPr marL="742950" indent="-742950">
              <a:buFont typeface="+mj-lt"/>
              <a:buAutoNum type="arabicPeriod"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0496" y="4008600"/>
            <a:ext cx="6797624" cy="435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09158"/>
      </p:ext>
    </p:extLst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HTN type</a:t>
            </a:r>
            <a:br>
              <a:rPr lang="en-US" b="1" dirty="0">
                <a:solidFill>
                  <a:srgbClr val="FF0000"/>
                </a:solidFill>
              </a:rPr>
            </a:br>
            <a:r>
              <a:rPr lang="en-US" sz="6000" b="1" dirty="0">
                <a:solidFill>
                  <a:schemeClr val="accent1"/>
                </a:solidFill>
              </a:rPr>
              <a:t>Secondary HTN – Renal artery stenosis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92143" y="3091490"/>
            <a:ext cx="14955977" cy="6188570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r>
              <a:rPr lang="en-US" b="1" dirty="0" err="1"/>
              <a:t>Fibromuscular</a:t>
            </a:r>
            <a:r>
              <a:rPr lang="en-US" b="1" dirty="0"/>
              <a:t> dysplasia  (FMD): </a:t>
            </a:r>
          </a:p>
          <a:p>
            <a:r>
              <a:rPr lang="en-US" dirty="0"/>
              <a:t>More in female</a:t>
            </a:r>
          </a:p>
          <a:p>
            <a:r>
              <a:rPr lang="en-US" dirty="0"/>
              <a:t>2/3 distal involvement</a:t>
            </a:r>
          </a:p>
          <a:p>
            <a:pPr marL="742950" indent="-742950">
              <a:buFont typeface="+mj-lt"/>
              <a:buAutoNum type="arabicPeriod"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7326" y="5029200"/>
            <a:ext cx="10092937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671314"/>
      </p:ext>
    </p:extLst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HTN type</a:t>
            </a:r>
            <a:br>
              <a:rPr lang="en-US" b="1" dirty="0">
                <a:solidFill>
                  <a:srgbClr val="FF0000"/>
                </a:solidFill>
              </a:rPr>
            </a:br>
            <a:r>
              <a:rPr lang="en-US" sz="6000" b="1" dirty="0">
                <a:solidFill>
                  <a:schemeClr val="accent1"/>
                </a:solidFill>
              </a:rPr>
              <a:t>Secondary HTN – Renal artery stenosis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main mechanism :</a:t>
            </a:r>
          </a:p>
          <a:p>
            <a:r>
              <a:rPr lang="en-US" dirty="0"/>
              <a:t>RAAS activation due to ischemia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In severe cases :</a:t>
            </a:r>
          </a:p>
          <a:p>
            <a:pPr marL="742950" indent="-742950">
              <a:buFont typeface="+mj-lt"/>
              <a:buAutoNum type="arabicPeriod"/>
            </a:pPr>
            <a:r>
              <a:rPr lang="en-US" dirty="0"/>
              <a:t>Ischemic nephropathy </a:t>
            </a:r>
          </a:p>
          <a:p>
            <a:pPr marL="742950" indent="-742950">
              <a:buFont typeface="+mj-lt"/>
              <a:buAutoNum type="arabicPeriod"/>
            </a:pPr>
            <a:r>
              <a:rPr lang="en-US" dirty="0"/>
              <a:t>Pulmonary edema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6934" y="0"/>
            <a:ext cx="333333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40372"/>
      </p:ext>
    </p:extLst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HTN type</a:t>
            </a:r>
            <a:br>
              <a:rPr lang="en-US" b="1" dirty="0">
                <a:solidFill>
                  <a:srgbClr val="FF0000"/>
                </a:solidFill>
              </a:rPr>
            </a:br>
            <a:r>
              <a:rPr lang="en-US" sz="6000" b="1" dirty="0">
                <a:solidFill>
                  <a:schemeClr val="accent1"/>
                </a:solidFill>
              </a:rPr>
              <a:t>Secondary HTN – renal artery stenosis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Screening :</a:t>
            </a:r>
          </a:p>
          <a:p>
            <a:pPr marL="0" indent="0">
              <a:buNone/>
            </a:pPr>
            <a:r>
              <a:rPr lang="en-US" dirty="0"/>
              <a:t>Doppler US ( </a:t>
            </a:r>
            <a:r>
              <a:rPr lang="en-US" dirty="0" err="1"/>
              <a:t>sen</a:t>
            </a:r>
            <a:r>
              <a:rPr lang="en-US" dirty="0"/>
              <a:t> 75%)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6934" y="0"/>
            <a:ext cx="3333330" cy="2133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4231" y="3198001"/>
            <a:ext cx="8902600" cy="4985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163947"/>
      </p:ext>
    </p:extLst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HTN type</a:t>
            </a:r>
            <a:br>
              <a:rPr lang="en-US" b="1" dirty="0">
                <a:solidFill>
                  <a:srgbClr val="FF0000"/>
                </a:solidFill>
              </a:rPr>
            </a:br>
            <a:r>
              <a:rPr lang="en-US" sz="6000" b="1" dirty="0">
                <a:solidFill>
                  <a:schemeClr val="accent1"/>
                </a:solidFill>
              </a:rPr>
              <a:t>Secondary HTN – renal artery stenosis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 best non invasive test :</a:t>
            </a:r>
          </a:p>
          <a:p>
            <a:pPr marL="0" indent="0">
              <a:buNone/>
            </a:pPr>
            <a:r>
              <a:rPr lang="en-US" dirty="0"/>
              <a:t> CT angiography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7931" y="2596444"/>
            <a:ext cx="2857500" cy="1600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6492" y="2596444"/>
            <a:ext cx="7824028" cy="6877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13162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Defini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b="1" dirty="0">
                <a:solidFill>
                  <a:srgbClr val="FF0000"/>
                </a:solidFill>
              </a:rPr>
              <a:t>Definition</a:t>
            </a:r>
            <a:r>
              <a:rPr lang="en-US" b="1" dirty="0">
                <a:solidFill>
                  <a:srgbClr val="FF0000"/>
                </a:solidFill>
              </a:rPr>
              <a:t> (ACC/AHA 2017)</a:t>
            </a:r>
            <a:r>
              <a:rPr b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130" name="140/90 old epidemiological study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3200" b="1" dirty="0"/>
              <a:t>Normal blood pressure :</a:t>
            </a:r>
          </a:p>
          <a:p>
            <a:pPr marL="0" indent="0">
              <a:buNone/>
            </a:pPr>
            <a:r>
              <a:rPr lang="en-US" sz="3200" b="1" dirty="0"/>
              <a:t>Systolic &lt;120 mmHg and diastolic &lt;80 mmHg </a:t>
            </a:r>
          </a:p>
          <a:p>
            <a:pPr marL="0" indent="0">
              <a:buNone/>
            </a:pPr>
            <a:endParaRPr lang="en-US" sz="3200" b="1" dirty="0"/>
          </a:p>
          <a:p>
            <a:r>
              <a:rPr lang="en-US" sz="3200" b="1" dirty="0"/>
              <a:t>Elevated blood pressure :</a:t>
            </a:r>
          </a:p>
          <a:p>
            <a:pPr marL="0" indent="0">
              <a:buNone/>
            </a:pPr>
            <a:r>
              <a:rPr lang="en-US" sz="3200" b="1" dirty="0"/>
              <a:t>Systolic 120 to 129 mmHg and diastolic &lt;80 mmHg </a:t>
            </a:r>
          </a:p>
          <a:p>
            <a:pPr marL="0" indent="0">
              <a:buNone/>
            </a:pPr>
            <a:endParaRPr lang="en-US" sz="3200" b="1" dirty="0"/>
          </a:p>
          <a:p>
            <a:r>
              <a:rPr lang="en-US" sz="3200" b="1" dirty="0"/>
              <a:t>Hypertension: </a:t>
            </a:r>
          </a:p>
          <a:p>
            <a:pPr marL="0" indent="0">
              <a:buNone/>
            </a:pPr>
            <a:r>
              <a:rPr lang="en-US" sz="3200" b="1" dirty="0">
                <a:solidFill>
                  <a:srgbClr val="FF0000"/>
                </a:solidFill>
              </a:rPr>
              <a:t>Stage 1</a:t>
            </a:r>
            <a:r>
              <a:rPr lang="en-US" sz="3200" b="1" dirty="0"/>
              <a:t> – Systolic 130 to 139 mmHg or diastolic 80 to 89 mmHg </a:t>
            </a:r>
          </a:p>
          <a:p>
            <a:pPr marL="0" indent="0">
              <a:buNone/>
            </a:pPr>
            <a:r>
              <a:rPr lang="en-US" sz="3200" b="1" dirty="0">
                <a:solidFill>
                  <a:srgbClr val="FF0000"/>
                </a:solidFill>
              </a:rPr>
              <a:t>Stage 2</a:t>
            </a:r>
            <a:r>
              <a:rPr lang="en-US" sz="3200" b="1" dirty="0"/>
              <a:t> – Systolic at least 140 mmHg or diastolic at least 90 mmHg </a:t>
            </a:r>
            <a:endParaRPr sz="32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6934" y="0"/>
            <a:ext cx="3333330" cy="213360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HTN type</a:t>
            </a:r>
            <a:br>
              <a:rPr lang="en-US" b="1" dirty="0">
                <a:solidFill>
                  <a:srgbClr val="FF0000"/>
                </a:solidFill>
              </a:rPr>
            </a:br>
            <a:r>
              <a:rPr lang="en-US" sz="6000" b="1" dirty="0">
                <a:solidFill>
                  <a:schemeClr val="accent1"/>
                </a:solidFill>
              </a:rPr>
              <a:t>Secondary HTN – renal artery stenosis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Gold standard : </a:t>
            </a:r>
          </a:p>
          <a:p>
            <a:pPr marL="0" indent="0">
              <a:buNone/>
            </a:pPr>
            <a:r>
              <a:rPr lang="en-US" dirty="0"/>
              <a:t>DSA , digital subtraction angiography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7001" y="2977445"/>
            <a:ext cx="5998570" cy="6188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369057"/>
      </p:ext>
    </p:extLst>
  </p:cSld>
  <p:clrMapOvr>
    <a:masterClrMapping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HTN type</a:t>
            </a:r>
            <a:br>
              <a:rPr lang="en-US" b="1" dirty="0">
                <a:solidFill>
                  <a:srgbClr val="FF0000"/>
                </a:solidFill>
              </a:rPr>
            </a:br>
            <a:r>
              <a:rPr lang="en-US" sz="6000" b="1" dirty="0">
                <a:solidFill>
                  <a:schemeClr val="accent6"/>
                </a:solidFill>
              </a:rPr>
              <a:t>Secondary HTN – renal artery stenosis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Treatment :</a:t>
            </a:r>
          </a:p>
          <a:p>
            <a:endParaRPr lang="en-US" dirty="0"/>
          </a:p>
          <a:p>
            <a:r>
              <a:rPr lang="en-US" dirty="0"/>
              <a:t>For FMD </a:t>
            </a:r>
            <a:r>
              <a:rPr lang="en-US" dirty="0">
                <a:sym typeface="Wingdings" panose="05000000000000000000" pitchFamily="2" charset="2"/>
              </a:rPr>
              <a:t> balloon angioplasty without stenting</a:t>
            </a:r>
          </a:p>
          <a:p>
            <a:endParaRPr lang="en-US" dirty="0">
              <a:sym typeface="Wingdings" panose="05000000000000000000" pitchFamily="2" charset="2"/>
            </a:endParaRPr>
          </a:p>
          <a:p>
            <a:r>
              <a:rPr lang="en-US" dirty="0">
                <a:sym typeface="Wingdings" panose="05000000000000000000" pitchFamily="2" charset="2"/>
              </a:rPr>
              <a:t>For atherosclerotic   smoking cessation , medical treatment , stenting for resistance HTN and recurrent pulmonary edema</a:t>
            </a:r>
          </a:p>
          <a:p>
            <a:endParaRPr lang="en-US" dirty="0">
              <a:sym typeface="Wingdings" panose="05000000000000000000" pitchFamily="2" charset="2"/>
            </a:endParaRP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6934" y="0"/>
            <a:ext cx="3333330" cy="2133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1644" y="6890308"/>
            <a:ext cx="3250406" cy="2434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224369"/>
      </p:ext>
    </p:extLst>
  </p:cSld>
  <p:clrMapOvr>
    <a:masterClrMapping/>
  </p:clrMapOvr>
  <p:transition spd="med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HTN type</a:t>
            </a:r>
            <a:br>
              <a:rPr lang="en-US" b="1" dirty="0">
                <a:solidFill>
                  <a:srgbClr val="FF0000"/>
                </a:solidFill>
              </a:rPr>
            </a:br>
            <a:r>
              <a:rPr lang="en-US" sz="6600" b="1" dirty="0">
                <a:solidFill>
                  <a:srgbClr val="C00000"/>
                </a:solidFill>
              </a:rPr>
              <a:t>Secondary HTN – Aortic </a:t>
            </a:r>
            <a:r>
              <a:rPr lang="en-US" sz="6600" b="1" dirty="0" err="1">
                <a:solidFill>
                  <a:srgbClr val="C00000"/>
                </a:solidFill>
              </a:rPr>
              <a:t>coarctation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25493" y="3565030"/>
            <a:ext cx="14955977" cy="6188570"/>
          </a:xfrm>
        </p:spPr>
        <p:txBody>
          <a:bodyPr/>
          <a:lstStyle/>
          <a:p>
            <a:r>
              <a:rPr lang="en-US" dirty="0"/>
              <a:t>Main cause of HTN in children </a:t>
            </a:r>
          </a:p>
          <a:p>
            <a:r>
              <a:rPr lang="en-US" dirty="0"/>
              <a:t>Mainly sporadic </a:t>
            </a:r>
          </a:p>
          <a:p>
            <a:r>
              <a:rPr lang="en-US" dirty="0"/>
              <a:t>In 10 % of turner syndrome 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6934" y="0"/>
            <a:ext cx="3333330" cy="2133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4712" y="3782005"/>
            <a:ext cx="7056179" cy="4695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749336"/>
      </p:ext>
    </p:extLst>
  </p:cSld>
  <p:clrMapOvr>
    <a:masterClrMapping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HTN type</a:t>
            </a:r>
            <a:br>
              <a:rPr lang="en-US" b="1" dirty="0">
                <a:solidFill>
                  <a:srgbClr val="FF0000"/>
                </a:solidFill>
              </a:rPr>
            </a:br>
            <a:r>
              <a:rPr lang="en-US" sz="6600" b="1" dirty="0">
                <a:solidFill>
                  <a:srgbClr val="C00000"/>
                </a:solidFill>
              </a:rPr>
              <a:t>Secondary HTN – Aortic </a:t>
            </a:r>
            <a:r>
              <a:rPr lang="en-US" sz="6600" b="1" dirty="0" err="1">
                <a:solidFill>
                  <a:srgbClr val="C00000"/>
                </a:solidFill>
              </a:rPr>
              <a:t>coarctation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** aorta stenosis just distal to origin of left SCA </a:t>
            </a:r>
            <a:r>
              <a:rPr lang="en-US" dirty="0">
                <a:sym typeface="Wingdings" panose="05000000000000000000" pitchFamily="2" charset="2"/>
              </a:rPr>
              <a:t> </a:t>
            </a:r>
          </a:p>
          <a:p>
            <a:pPr marL="0" indent="0">
              <a:buNone/>
            </a:pPr>
            <a:r>
              <a:rPr lang="en-US" dirty="0">
                <a:sym typeface="Wingdings" panose="05000000000000000000" pitchFamily="2" charset="2"/>
              </a:rPr>
              <a:t>high BP in root , upper limb and head </a:t>
            </a:r>
          </a:p>
          <a:p>
            <a:pPr marL="0" indent="0">
              <a:buNone/>
            </a:pPr>
            <a:r>
              <a:rPr lang="en-US" dirty="0">
                <a:sym typeface="Wingdings" panose="05000000000000000000" pitchFamily="2" charset="2"/>
              </a:rPr>
              <a:t>Lower BP in descending aorta , lower limb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086" y="5715000"/>
            <a:ext cx="8379744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826399"/>
      </p:ext>
    </p:extLst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HTN type</a:t>
            </a:r>
            <a:br>
              <a:rPr lang="en-US" b="1" dirty="0">
                <a:solidFill>
                  <a:srgbClr val="FF0000"/>
                </a:solidFill>
              </a:rPr>
            </a:br>
            <a:r>
              <a:rPr lang="en-US" sz="6000" b="1" dirty="0">
                <a:solidFill>
                  <a:srgbClr val="C00000"/>
                </a:solidFill>
              </a:rPr>
              <a:t>Secondary HTN – Aortic </a:t>
            </a:r>
            <a:r>
              <a:rPr lang="en-US" sz="6000" b="1" dirty="0" err="1">
                <a:solidFill>
                  <a:srgbClr val="C00000"/>
                </a:solidFill>
              </a:rPr>
              <a:t>coarctation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7642" y="2921909"/>
            <a:ext cx="14955977" cy="6188570"/>
          </a:xfrm>
        </p:spPr>
        <p:txBody>
          <a:bodyPr/>
          <a:lstStyle/>
          <a:p>
            <a:r>
              <a:rPr lang="en-US" dirty="0"/>
              <a:t>Physical findings :</a:t>
            </a:r>
          </a:p>
          <a:p>
            <a:endParaRPr lang="en-US" dirty="0"/>
          </a:p>
          <a:p>
            <a:pPr marL="742950" indent="-742950">
              <a:buFont typeface="+mj-lt"/>
              <a:buAutoNum type="arabicPeriod"/>
            </a:pPr>
            <a:r>
              <a:rPr lang="en-US" dirty="0"/>
              <a:t>Upper BP &gt; lower BP</a:t>
            </a:r>
          </a:p>
          <a:p>
            <a:pPr marL="742950" indent="-742950">
              <a:buFont typeface="+mj-lt"/>
              <a:buAutoNum type="arabicPeriod"/>
            </a:pPr>
            <a:r>
              <a:rPr lang="en-US" dirty="0"/>
              <a:t>Right arm BP &gt; left</a:t>
            </a:r>
          </a:p>
          <a:p>
            <a:pPr marL="742950" indent="-742950">
              <a:buFont typeface="+mj-lt"/>
              <a:buAutoNum type="arabicPeriod"/>
            </a:pPr>
            <a:r>
              <a:rPr lang="en-US" dirty="0"/>
              <a:t>Systolic murmur in back , between scapula</a:t>
            </a:r>
          </a:p>
          <a:p>
            <a:pPr marL="742950" indent="-742950">
              <a:buFont typeface="+mj-lt"/>
              <a:buAutoNum type="arabicPeriod"/>
            </a:pPr>
            <a:r>
              <a:rPr lang="en-US" dirty="0"/>
              <a:t>Diminished femoral pulse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6934" y="0"/>
            <a:ext cx="333333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24740"/>
      </p:ext>
    </p:extLst>
  </p:cSld>
  <p:clrMapOvr>
    <a:masterClrMapping/>
  </p:clrMapOvr>
  <p:transition spd="med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HTN type</a:t>
            </a:r>
            <a:br>
              <a:rPr lang="en-US" b="1" dirty="0">
                <a:solidFill>
                  <a:srgbClr val="FF0000"/>
                </a:solidFill>
              </a:rPr>
            </a:br>
            <a:r>
              <a:rPr lang="en-US" sz="6000" b="1" dirty="0">
                <a:solidFill>
                  <a:srgbClr val="C00000"/>
                </a:solidFill>
              </a:rPr>
              <a:t>Secondary HTN – Aortic </a:t>
            </a:r>
            <a:r>
              <a:rPr lang="en-US" sz="6000" b="1" dirty="0" err="1">
                <a:solidFill>
                  <a:srgbClr val="C00000"/>
                </a:solidFill>
              </a:rPr>
              <a:t>coarctation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92143" y="3777544"/>
            <a:ext cx="14955977" cy="3518606"/>
          </a:xfrm>
        </p:spPr>
        <p:txBody>
          <a:bodyPr/>
          <a:lstStyle/>
          <a:p>
            <a:r>
              <a:rPr lang="en-US"/>
              <a:t>Chest X ray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450" y="2805290"/>
            <a:ext cx="7665275" cy="6648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424078"/>
      </p:ext>
    </p:extLst>
  </p:cSld>
  <p:clrMapOvr>
    <a:masterClrMapping/>
  </p:clrMapOvr>
  <p:transition spd="med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HTN type</a:t>
            </a:r>
            <a:br>
              <a:rPr lang="en-US" b="1" dirty="0">
                <a:solidFill>
                  <a:srgbClr val="FF0000"/>
                </a:solidFill>
              </a:rPr>
            </a:br>
            <a:r>
              <a:rPr lang="en-US" sz="6000" b="1" dirty="0">
                <a:solidFill>
                  <a:srgbClr val="C00000"/>
                </a:solidFill>
              </a:rPr>
              <a:t>Secondary HTN – Aortic </a:t>
            </a:r>
            <a:r>
              <a:rPr lang="en-US" sz="6000" b="1" dirty="0" err="1">
                <a:solidFill>
                  <a:srgbClr val="C00000"/>
                </a:solidFill>
              </a:rPr>
              <a:t>coarctation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92143" y="3777544"/>
            <a:ext cx="14955977" cy="3518606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r>
              <a:rPr lang="en-US" dirty="0"/>
              <a:t>Echocardiography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9100" y="4029713"/>
            <a:ext cx="5617369" cy="4639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555452"/>
      </p:ext>
    </p:extLst>
  </p:cSld>
  <p:clrMapOvr>
    <a:masterClrMapping/>
  </p:clrMapOvr>
  <p:transition spd="med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HTN type</a:t>
            </a:r>
            <a:br>
              <a:rPr lang="en-US" b="1" dirty="0">
                <a:solidFill>
                  <a:srgbClr val="FF0000"/>
                </a:solidFill>
              </a:rPr>
            </a:br>
            <a:r>
              <a:rPr lang="en-US" sz="6000" b="1" dirty="0">
                <a:solidFill>
                  <a:srgbClr val="C00000"/>
                </a:solidFill>
              </a:rPr>
              <a:t>Secondary HTN – Aortic </a:t>
            </a:r>
            <a:r>
              <a:rPr lang="en-US" sz="6000" b="1" dirty="0" err="1">
                <a:solidFill>
                  <a:srgbClr val="C00000"/>
                </a:solidFill>
              </a:rPr>
              <a:t>coarctation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01693" y="2158294"/>
            <a:ext cx="14955977" cy="3518606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    CT Angiography                                                     MR Angiography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0743" y="4043539"/>
            <a:ext cx="5934877" cy="538162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1392" y="4043539"/>
            <a:ext cx="4407694" cy="5267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609555"/>
      </p:ext>
    </p:extLst>
  </p:cSld>
  <p:clrMapOvr>
    <a:masterClrMapping/>
  </p:clrMapOvr>
  <p:transition spd="med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HTN type</a:t>
            </a:r>
            <a:br>
              <a:rPr lang="en-US" b="1" dirty="0">
                <a:solidFill>
                  <a:srgbClr val="FF0000"/>
                </a:solidFill>
              </a:rPr>
            </a:br>
            <a:r>
              <a:rPr lang="en-US" sz="6000" b="1" dirty="0">
                <a:solidFill>
                  <a:srgbClr val="C00000"/>
                </a:solidFill>
              </a:rPr>
              <a:t>Secondary HTN – Aortic </a:t>
            </a:r>
            <a:r>
              <a:rPr lang="en-US" sz="6000" b="1" dirty="0" err="1">
                <a:solidFill>
                  <a:srgbClr val="C00000"/>
                </a:solidFill>
              </a:rPr>
              <a:t>coarctation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Surgical repair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 err="1"/>
              <a:t>Coarctoplasty</a:t>
            </a:r>
            <a:r>
              <a:rPr lang="en-US" dirty="0"/>
              <a:t> 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ACEI</a:t>
            </a:r>
          </a:p>
          <a:p>
            <a:endParaRPr lang="en-US" dirty="0"/>
          </a:p>
          <a:p>
            <a:r>
              <a:rPr lang="en-US" dirty="0"/>
              <a:t>After repair </a:t>
            </a:r>
            <a:r>
              <a:rPr lang="en-US" dirty="0">
                <a:sym typeface="Wingdings" panose="05000000000000000000" pitchFamily="2" charset="2"/>
              </a:rPr>
              <a:t> 30 % HTN remain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6251" y="2652890"/>
            <a:ext cx="3226594" cy="495576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501" y="4121120"/>
            <a:ext cx="3150394" cy="3026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738292"/>
      </p:ext>
    </p:extLst>
  </p:cSld>
  <p:clrMapOvr>
    <a:masterClrMapping/>
  </p:clrMapOvr>
  <p:transition spd="med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2143" y="711199"/>
            <a:ext cx="14955977" cy="1885245"/>
          </a:xfrm>
        </p:spPr>
        <p:txBody>
          <a:bodyPr>
            <a:noAutofit/>
          </a:bodyPr>
          <a:lstStyle/>
          <a:p>
            <a:r>
              <a:rPr lang="en-US" sz="5400" b="1" dirty="0">
                <a:solidFill>
                  <a:srgbClr val="FF0000"/>
                </a:solidFill>
              </a:rPr>
              <a:t>HTN type</a:t>
            </a:r>
            <a:br>
              <a:rPr lang="en-US" sz="5400" b="1" dirty="0">
                <a:solidFill>
                  <a:srgbClr val="FF0000"/>
                </a:solidFill>
              </a:rPr>
            </a:br>
            <a:r>
              <a:rPr lang="en-US" sz="5400" b="1" dirty="0">
                <a:solidFill>
                  <a:schemeClr val="accent6"/>
                </a:solidFill>
              </a:rPr>
              <a:t>Secondary HTN </a:t>
            </a:r>
            <a:br>
              <a:rPr lang="en-US" sz="5400" b="1" dirty="0">
                <a:solidFill>
                  <a:schemeClr val="accent6"/>
                </a:solidFill>
              </a:rPr>
            </a:br>
            <a:r>
              <a:rPr lang="en-US" sz="5400" b="1" dirty="0">
                <a:solidFill>
                  <a:schemeClr val="accent6"/>
                </a:solidFill>
              </a:rPr>
              <a:t>primary </a:t>
            </a:r>
            <a:r>
              <a:rPr lang="en-US" sz="5400" b="1" dirty="0" err="1">
                <a:solidFill>
                  <a:schemeClr val="accent6"/>
                </a:solidFill>
              </a:rPr>
              <a:t>hyperaldosteronism</a:t>
            </a:r>
            <a:br>
              <a:rPr lang="en-US" sz="5400" b="1" dirty="0">
                <a:solidFill>
                  <a:schemeClr val="accent6"/>
                </a:solidFill>
              </a:rPr>
            </a:br>
            <a:endParaRPr lang="en-US" sz="5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92143" y="3307643"/>
            <a:ext cx="14955977" cy="5322007"/>
          </a:xfrm>
        </p:spPr>
        <p:txBody>
          <a:bodyPr/>
          <a:lstStyle/>
          <a:p>
            <a:r>
              <a:rPr lang="en-US" dirty="0"/>
              <a:t>90 % due to unilateral adrenal adenoma or benign bilateral hyperplasia</a:t>
            </a:r>
          </a:p>
          <a:p>
            <a:r>
              <a:rPr lang="en-US" dirty="0"/>
              <a:t>Rare due to adrenal carcinoma (&gt;2cm)</a:t>
            </a:r>
          </a:p>
          <a:p>
            <a:r>
              <a:rPr lang="en-US" dirty="0"/>
              <a:t>3-5 decade</a:t>
            </a:r>
          </a:p>
          <a:p>
            <a:r>
              <a:rPr lang="en-US" dirty="0"/>
              <a:t>5-10% of resistance HTN cases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0" y="4314825"/>
            <a:ext cx="6060281" cy="5302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813054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C:\Users\App7\Desktop\BloodPressureChart1200x6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7199" y="201479"/>
            <a:ext cx="17397462" cy="91336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78938692"/>
      </p:ext>
    </p:extLst>
  </p:cSld>
  <p:clrMapOvr>
    <a:masterClrMapping/>
  </p:clrMapOvr>
  <p:transition spd="med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2143" y="841727"/>
            <a:ext cx="14955977" cy="1885245"/>
          </a:xfrm>
        </p:spPr>
        <p:txBody>
          <a:bodyPr>
            <a:normAutofit fontScale="90000"/>
          </a:bodyPr>
          <a:lstStyle/>
          <a:p>
            <a:r>
              <a:rPr lang="en-US" sz="6600" b="1" dirty="0">
                <a:solidFill>
                  <a:srgbClr val="FF0000"/>
                </a:solidFill>
              </a:rPr>
              <a:t>HTN type</a:t>
            </a:r>
            <a:br>
              <a:rPr lang="en-US" sz="6600" b="1" dirty="0">
                <a:solidFill>
                  <a:srgbClr val="FF0000"/>
                </a:solidFill>
              </a:rPr>
            </a:br>
            <a:r>
              <a:rPr lang="en-US" sz="6600" b="1" dirty="0">
                <a:solidFill>
                  <a:schemeClr val="accent6"/>
                </a:solidFill>
              </a:rPr>
              <a:t>Secondary HTN </a:t>
            </a:r>
            <a:br>
              <a:rPr lang="en-US" sz="6600" b="1" dirty="0">
                <a:solidFill>
                  <a:schemeClr val="accent6"/>
                </a:solidFill>
              </a:rPr>
            </a:br>
            <a:r>
              <a:rPr lang="en-US" sz="6600" b="1" dirty="0">
                <a:solidFill>
                  <a:schemeClr val="accent6"/>
                </a:solidFill>
              </a:rPr>
              <a:t>primary </a:t>
            </a:r>
            <a:r>
              <a:rPr lang="en-US" sz="6600" b="1" dirty="0" err="1">
                <a:solidFill>
                  <a:schemeClr val="accent6"/>
                </a:solidFill>
              </a:rPr>
              <a:t>hyperaldosteronism</a:t>
            </a:r>
            <a:br>
              <a:rPr lang="en-US" sz="6600" b="1" dirty="0">
                <a:solidFill>
                  <a:schemeClr val="accent6"/>
                </a:solidFill>
              </a:rPr>
            </a:b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92143" y="3320344"/>
            <a:ext cx="14955977" cy="6188570"/>
          </a:xfrm>
        </p:spPr>
        <p:txBody>
          <a:bodyPr/>
          <a:lstStyle/>
          <a:p>
            <a:r>
              <a:rPr lang="en-US" dirty="0"/>
              <a:t>High serum aldosterone  </a:t>
            </a:r>
            <a:r>
              <a:rPr lang="en-US" dirty="0">
                <a:sym typeface="Wingdings" panose="05000000000000000000" pitchFamily="2" charset="2"/>
              </a:rPr>
              <a:t> activation of distal tubule  retention of Na and water , excretion of K  Increase in volume </a:t>
            </a:r>
          </a:p>
          <a:p>
            <a:endParaRPr lang="en-US" dirty="0">
              <a:sym typeface="Wingdings" panose="05000000000000000000" pitchFamily="2" charset="2"/>
            </a:endParaRPr>
          </a:p>
          <a:p>
            <a:pPr marL="742950" indent="-742950">
              <a:buFont typeface="+mj-lt"/>
              <a:buAutoNum type="arabicPeriod"/>
            </a:pPr>
            <a:r>
              <a:rPr lang="en-US" dirty="0">
                <a:sym typeface="Wingdings" panose="05000000000000000000" pitchFamily="2" charset="2"/>
              </a:rPr>
              <a:t>HTN</a:t>
            </a:r>
          </a:p>
          <a:p>
            <a:pPr marL="742950" indent="-742950">
              <a:buFont typeface="+mj-lt"/>
              <a:buAutoNum type="arabicPeriod"/>
            </a:pPr>
            <a:r>
              <a:rPr lang="en-US" dirty="0">
                <a:sym typeface="Wingdings" panose="05000000000000000000" pitchFamily="2" charset="2"/>
              </a:rPr>
              <a:t>Hypokalemia  muscle weakness , paresthesia , polyuria , polydipsia </a:t>
            </a:r>
          </a:p>
          <a:p>
            <a:pPr marL="742950" indent="-742950">
              <a:buFont typeface="+mj-lt"/>
              <a:buAutoNum type="arabicPeriod"/>
            </a:pPr>
            <a:r>
              <a:rPr lang="en-US" dirty="0">
                <a:sym typeface="Wingdings" panose="05000000000000000000" pitchFamily="2" charset="2"/>
              </a:rPr>
              <a:t>Metabolic alkalosis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6934" y="0"/>
            <a:ext cx="333333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192989"/>
      </p:ext>
    </p:extLst>
  </p:cSld>
  <p:clrMapOvr>
    <a:masterClrMapping/>
  </p:clrMapOvr>
  <p:transition spd="med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2143" y="746477"/>
            <a:ext cx="14955977" cy="1885245"/>
          </a:xfrm>
        </p:spPr>
        <p:txBody>
          <a:bodyPr>
            <a:normAutofit fontScale="90000"/>
          </a:bodyPr>
          <a:lstStyle/>
          <a:p>
            <a:r>
              <a:rPr lang="en-US" sz="6000" b="1" dirty="0">
                <a:solidFill>
                  <a:srgbClr val="FF0000"/>
                </a:solidFill>
              </a:rPr>
              <a:t>HTN type</a:t>
            </a:r>
            <a:br>
              <a:rPr lang="en-US" sz="6000" b="1" dirty="0">
                <a:solidFill>
                  <a:srgbClr val="FF0000"/>
                </a:solidFill>
              </a:rPr>
            </a:br>
            <a:r>
              <a:rPr lang="en-US" sz="6000" b="1" dirty="0">
                <a:solidFill>
                  <a:schemeClr val="accent6"/>
                </a:solidFill>
              </a:rPr>
              <a:t>Secondary HTN </a:t>
            </a:r>
            <a:br>
              <a:rPr lang="en-US" sz="6000" b="1" dirty="0">
                <a:solidFill>
                  <a:schemeClr val="accent6"/>
                </a:solidFill>
              </a:rPr>
            </a:br>
            <a:r>
              <a:rPr lang="en-US" sz="6000" b="1" dirty="0">
                <a:solidFill>
                  <a:schemeClr val="accent6"/>
                </a:solidFill>
              </a:rPr>
              <a:t>primary </a:t>
            </a:r>
            <a:r>
              <a:rPr lang="en-US" sz="6000" b="1" dirty="0" err="1">
                <a:solidFill>
                  <a:schemeClr val="accent6"/>
                </a:solidFill>
              </a:rPr>
              <a:t>hyperaldosteronism</a:t>
            </a:r>
            <a:br>
              <a:rPr lang="en-US" sz="6000" b="1" dirty="0">
                <a:solidFill>
                  <a:schemeClr val="accent6"/>
                </a:solidFill>
              </a:rPr>
            </a:b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92143" y="3129844"/>
            <a:ext cx="14955977" cy="6188570"/>
          </a:xfrm>
        </p:spPr>
        <p:txBody>
          <a:bodyPr/>
          <a:lstStyle/>
          <a:p>
            <a:r>
              <a:rPr lang="en-US" dirty="0"/>
              <a:t>K &lt; 3.1 </a:t>
            </a:r>
            <a:r>
              <a:rPr lang="en-US" dirty="0" err="1"/>
              <a:t>meq</a:t>
            </a:r>
            <a:r>
              <a:rPr lang="en-US" dirty="0"/>
              <a:t>/lit with </a:t>
            </a:r>
            <a:r>
              <a:rPr lang="en-US" dirty="0" err="1"/>
              <a:t>diurethic</a:t>
            </a:r>
            <a:r>
              <a:rPr lang="en-US" dirty="0"/>
              <a:t> </a:t>
            </a:r>
          </a:p>
          <a:p>
            <a:r>
              <a:rPr lang="en-US" dirty="0"/>
              <a:t>CT for all </a:t>
            </a:r>
            <a:r>
              <a:rPr lang="en-US" dirty="0" err="1"/>
              <a:t>suspisious</a:t>
            </a:r>
            <a:r>
              <a:rPr lang="en-US" dirty="0"/>
              <a:t> cases </a:t>
            </a:r>
          </a:p>
          <a:p>
            <a:r>
              <a:rPr lang="en-US" dirty="0" err="1"/>
              <a:t>Aldosteron</a:t>
            </a:r>
            <a:r>
              <a:rPr lang="en-US" dirty="0"/>
              <a:t> is not dependent to renin </a:t>
            </a:r>
            <a:r>
              <a:rPr lang="en-US" dirty="0">
                <a:sym typeface="Wingdings" panose="05000000000000000000" pitchFamily="2" charset="2"/>
              </a:rPr>
              <a:t> increase in Aldosterone / renin screening test (&gt; 15)</a:t>
            </a:r>
          </a:p>
          <a:p>
            <a:r>
              <a:rPr lang="en-US" dirty="0">
                <a:sym typeface="Wingdings" panose="05000000000000000000" pitchFamily="2" charset="2"/>
              </a:rPr>
              <a:t>ACEI , ARB  </a:t>
            </a:r>
            <a:r>
              <a:rPr lang="en-US" dirty="0" err="1">
                <a:sym typeface="Wingdings" panose="05000000000000000000" pitchFamily="2" charset="2"/>
              </a:rPr>
              <a:t>incraese</a:t>
            </a:r>
            <a:r>
              <a:rPr lang="en-US" dirty="0">
                <a:sym typeface="Wingdings" panose="05000000000000000000" pitchFamily="2" charset="2"/>
              </a:rPr>
              <a:t> renin</a:t>
            </a:r>
          </a:p>
          <a:p>
            <a:r>
              <a:rPr lang="en-US" dirty="0">
                <a:sym typeface="Wingdings" panose="05000000000000000000" pitchFamily="2" charset="2"/>
              </a:rPr>
              <a:t>Renal failure  increase aldosterone </a:t>
            </a:r>
          </a:p>
          <a:p>
            <a:endParaRPr lang="en-US" dirty="0">
              <a:sym typeface="Wingdings" panose="05000000000000000000" pitchFamily="2" charset="2"/>
            </a:endParaRP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6934" y="0"/>
            <a:ext cx="333333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806162"/>
      </p:ext>
    </p:extLst>
  </p:cSld>
  <p:clrMapOvr>
    <a:masterClrMapping/>
  </p:clrMapOvr>
  <p:transition spd="med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2143" y="711199"/>
            <a:ext cx="14955977" cy="1885245"/>
          </a:xfrm>
        </p:spPr>
        <p:txBody>
          <a:bodyPr>
            <a:normAutofit fontScale="90000"/>
          </a:bodyPr>
          <a:lstStyle/>
          <a:p>
            <a:r>
              <a:rPr lang="en-US" sz="6600" b="1" dirty="0">
                <a:solidFill>
                  <a:srgbClr val="FF0000"/>
                </a:solidFill>
              </a:rPr>
              <a:t>HTN type</a:t>
            </a:r>
            <a:br>
              <a:rPr lang="en-US" sz="6600" b="1" dirty="0">
                <a:solidFill>
                  <a:srgbClr val="FF0000"/>
                </a:solidFill>
              </a:rPr>
            </a:br>
            <a:r>
              <a:rPr lang="en-US" sz="6600" b="1" dirty="0">
                <a:solidFill>
                  <a:schemeClr val="accent6"/>
                </a:solidFill>
              </a:rPr>
              <a:t>Secondary HTN </a:t>
            </a:r>
            <a:br>
              <a:rPr lang="en-US" sz="6600" b="1" dirty="0">
                <a:solidFill>
                  <a:schemeClr val="accent6"/>
                </a:solidFill>
              </a:rPr>
            </a:br>
            <a:r>
              <a:rPr lang="en-US" sz="6600" b="1" dirty="0">
                <a:solidFill>
                  <a:schemeClr val="accent6"/>
                </a:solidFill>
              </a:rPr>
              <a:t>primary </a:t>
            </a:r>
            <a:r>
              <a:rPr lang="en-US" sz="6600" b="1" dirty="0" err="1">
                <a:solidFill>
                  <a:schemeClr val="accent6"/>
                </a:solidFill>
              </a:rPr>
              <a:t>hyperaldosteronism</a:t>
            </a:r>
            <a:br>
              <a:rPr lang="en-US" sz="6600" b="1" dirty="0">
                <a:solidFill>
                  <a:schemeClr val="accent6"/>
                </a:solidFill>
              </a:rPr>
            </a:b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92143" y="3148894"/>
            <a:ext cx="14955977" cy="6188570"/>
          </a:xfrm>
        </p:spPr>
        <p:txBody>
          <a:bodyPr/>
          <a:lstStyle/>
          <a:p>
            <a:r>
              <a:rPr lang="en-US" dirty="0"/>
              <a:t>If </a:t>
            </a:r>
            <a:r>
              <a:rPr lang="en-US" dirty="0" err="1"/>
              <a:t>Ald</a:t>
            </a:r>
            <a:r>
              <a:rPr lang="en-US" dirty="0"/>
              <a:t>/ renin is positive </a:t>
            </a:r>
            <a:r>
              <a:rPr lang="en-US" dirty="0">
                <a:sym typeface="Wingdings" panose="05000000000000000000" pitchFamily="2" charset="2"/>
              </a:rPr>
              <a:t>3 days oral salt loading and the effect on 24 h urine aldosterone</a:t>
            </a:r>
          </a:p>
          <a:p>
            <a:endParaRPr lang="en-US" dirty="0">
              <a:sym typeface="Wingdings" panose="05000000000000000000" pitchFamily="2" charset="2"/>
            </a:endParaRPr>
          </a:p>
          <a:p>
            <a:r>
              <a:rPr lang="en-US" dirty="0">
                <a:sym typeface="Wingdings" panose="05000000000000000000" pitchFamily="2" charset="2"/>
              </a:rPr>
              <a:t>IV normal saline </a:t>
            </a:r>
            <a:r>
              <a:rPr lang="en-US" dirty="0" err="1">
                <a:sym typeface="Wingdings" panose="05000000000000000000" pitchFamily="2" charset="2"/>
              </a:rPr>
              <a:t>suprresion</a:t>
            </a:r>
            <a:r>
              <a:rPr lang="en-US" dirty="0">
                <a:sym typeface="Wingdings" panose="05000000000000000000" pitchFamily="2" charset="2"/>
              </a:rPr>
              <a:t> test is not recommended</a:t>
            </a:r>
          </a:p>
          <a:p>
            <a:pPr marL="0" indent="0">
              <a:buNone/>
            </a:pPr>
            <a:endParaRPr lang="en-US" dirty="0">
              <a:sym typeface="Wingdings" panose="05000000000000000000" pitchFamily="2" charset="2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6934" y="0"/>
            <a:ext cx="333333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15055"/>
      </p:ext>
    </p:extLst>
  </p:cSld>
  <p:clrMapOvr>
    <a:masterClrMapping/>
  </p:clrMapOvr>
  <p:transition spd="med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2143" y="711199"/>
            <a:ext cx="14955977" cy="1885245"/>
          </a:xfrm>
        </p:spPr>
        <p:txBody>
          <a:bodyPr>
            <a:normAutofit fontScale="90000"/>
          </a:bodyPr>
          <a:lstStyle/>
          <a:p>
            <a:r>
              <a:rPr lang="en-US" sz="6600" b="1" dirty="0">
                <a:solidFill>
                  <a:srgbClr val="FF0000"/>
                </a:solidFill>
              </a:rPr>
              <a:t>HTN type</a:t>
            </a:r>
            <a:br>
              <a:rPr lang="en-US" sz="6600" b="1" dirty="0">
                <a:solidFill>
                  <a:srgbClr val="FF0000"/>
                </a:solidFill>
              </a:rPr>
            </a:br>
            <a:r>
              <a:rPr lang="en-US" sz="6600" b="1" dirty="0">
                <a:solidFill>
                  <a:schemeClr val="accent6"/>
                </a:solidFill>
              </a:rPr>
              <a:t>Secondary HTN </a:t>
            </a:r>
            <a:br>
              <a:rPr lang="en-US" sz="6600" b="1" dirty="0">
                <a:solidFill>
                  <a:schemeClr val="accent6"/>
                </a:solidFill>
              </a:rPr>
            </a:br>
            <a:r>
              <a:rPr lang="en-US" sz="6600" b="1" dirty="0">
                <a:solidFill>
                  <a:schemeClr val="accent6"/>
                </a:solidFill>
              </a:rPr>
              <a:t>primary </a:t>
            </a:r>
            <a:r>
              <a:rPr lang="en-US" sz="6600" b="1" dirty="0" err="1">
                <a:solidFill>
                  <a:schemeClr val="accent6"/>
                </a:solidFill>
              </a:rPr>
              <a:t>hyperaldosteronism</a:t>
            </a:r>
            <a:br>
              <a:rPr lang="en-US" sz="6600" b="1" dirty="0">
                <a:solidFill>
                  <a:schemeClr val="accent6"/>
                </a:solidFill>
              </a:rPr>
            </a:b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92143" y="3307643"/>
            <a:ext cx="14955977" cy="6188570"/>
          </a:xfrm>
        </p:spPr>
        <p:txBody>
          <a:bodyPr/>
          <a:lstStyle/>
          <a:p>
            <a:r>
              <a:rPr lang="en-US" dirty="0"/>
              <a:t>Surgical </a:t>
            </a:r>
          </a:p>
          <a:p>
            <a:r>
              <a:rPr lang="en-US" dirty="0"/>
              <a:t>Adrenal venous aldosterone </a:t>
            </a:r>
            <a:r>
              <a:rPr lang="en-US" dirty="0">
                <a:sym typeface="Wingdings" panose="05000000000000000000" pitchFamily="2" charset="2"/>
              </a:rPr>
              <a:t> unilateral </a:t>
            </a:r>
            <a:r>
              <a:rPr lang="en-US" dirty="0" err="1">
                <a:sym typeface="Wingdings" panose="05000000000000000000" pitchFamily="2" charset="2"/>
              </a:rPr>
              <a:t>vs</a:t>
            </a:r>
            <a:r>
              <a:rPr lang="en-US" dirty="0">
                <a:sym typeface="Wingdings" panose="05000000000000000000" pitchFamily="2" charset="2"/>
              </a:rPr>
              <a:t> bilateral</a:t>
            </a:r>
          </a:p>
          <a:p>
            <a:endParaRPr lang="en-US" dirty="0">
              <a:sym typeface="Wingdings" panose="05000000000000000000" pitchFamily="2" charset="2"/>
            </a:endParaRPr>
          </a:p>
          <a:p>
            <a:r>
              <a:rPr lang="en-US" dirty="0">
                <a:sym typeface="Wingdings" panose="05000000000000000000" pitchFamily="2" charset="2"/>
              </a:rPr>
              <a:t>Unilateral ( conn syndrome )  laparoscopic </a:t>
            </a:r>
            <a:r>
              <a:rPr lang="en-US" dirty="0" err="1">
                <a:sym typeface="Wingdings" panose="05000000000000000000" pitchFamily="2" charset="2"/>
              </a:rPr>
              <a:t>adernectomy</a:t>
            </a:r>
            <a:r>
              <a:rPr lang="en-US" dirty="0">
                <a:sym typeface="Wingdings" panose="05000000000000000000" pitchFamily="2" charset="2"/>
              </a:rPr>
              <a:t>  HTN is cured in 30 -60 %</a:t>
            </a:r>
          </a:p>
          <a:p>
            <a:r>
              <a:rPr lang="en-US" dirty="0">
                <a:sym typeface="Wingdings" panose="05000000000000000000" pitchFamily="2" charset="2"/>
              </a:rPr>
              <a:t>For transient </a:t>
            </a:r>
            <a:r>
              <a:rPr lang="en-US" dirty="0" err="1">
                <a:sym typeface="Wingdings" panose="05000000000000000000" pitchFamily="2" charset="2"/>
              </a:rPr>
              <a:t>hypoaldosteronism</a:t>
            </a:r>
            <a:r>
              <a:rPr lang="en-US" dirty="0">
                <a:sym typeface="Wingdings" panose="05000000000000000000" pitchFamily="2" charset="2"/>
              </a:rPr>
              <a:t> after surgery and hyperkalemia  diuretics , fludrocortisone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6934" y="0"/>
            <a:ext cx="333333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898195"/>
      </p:ext>
    </p:extLst>
  </p:cSld>
  <p:clrMapOvr>
    <a:masterClrMapping/>
  </p:clrMapOvr>
  <p:transition spd="med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1193" y="881240"/>
            <a:ext cx="14955977" cy="1885245"/>
          </a:xfrm>
        </p:spPr>
        <p:txBody>
          <a:bodyPr>
            <a:normAutofit fontScale="90000"/>
          </a:bodyPr>
          <a:lstStyle/>
          <a:p>
            <a:r>
              <a:rPr lang="en-US" sz="6000" b="1" dirty="0">
                <a:solidFill>
                  <a:srgbClr val="FF0000"/>
                </a:solidFill>
              </a:rPr>
              <a:t>HTN type</a:t>
            </a:r>
            <a:br>
              <a:rPr lang="en-US" sz="6000" b="1" dirty="0">
                <a:solidFill>
                  <a:srgbClr val="FF0000"/>
                </a:solidFill>
              </a:rPr>
            </a:br>
            <a:r>
              <a:rPr lang="en-US" sz="6000" b="1" dirty="0">
                <a:solidFill>
                  <a:schemeClr val="accent6"/>
                </a:solidFill>
              </a:rPr>
              <a:t>Secondary HTN </a:t>
            </a:r>
            <a:br>
              <a:rPr lang="en-US" sz="6000" b="1" dirty="0">
                <a:solidFill>
                  <a:schemeClr val="accent6"/>
                </a:solidFill>
              </a:rPr>
            </a:br>
            <a:r>
              <a:rPr lang="en-US" sz="6000" b="1" dirty="0">
                <a:solidFill>
                  <a:schemeClr val="accent6"/>
                </a:solidFill>
              </a:rPr>
              <a:t>primary </a:t>
            </a:r>
            <a:r>
              <a:rPr lang="en-US" sz="6000" b="1" dirty="0" err="1">
                <a:solidFill>
                  <a:schemeClr val="accent6"/>
                </a:solidFill>
              </a:rPr>
              <a:t>hyperaldosteronism</a:t>
            </a:r>
            <a:br>
              <a:rPr lang="en-US" sz="6000" b="1" dirty="0">
                <a:solidFill>
                  <a:schemeClr val="accent6"/>
                </a:solidFill>
              </a:rPr>
            </a:b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3593" y="3720394"/>
            <a:ext cx="14955977" cy="6188570"/>
          </a:xfrm>
        </p:spPr>
        <p:txBody>
          <a:bodyPr/>
          <a:lstStyle/>
          <a:p>
            <a:r>
              <a:rPr lang="en-US" dirty="0"/>
              <a:t>Bilateral </a:t>
            </a:r>
            <a:r>
              <a:rPr lang="en-US" dirty="0">
                <a:sym typeface="Wingdings" panose="05000000000000000000" pitchFamily="2" charset="2"/>
              </a:rPr>
              <a:t> medical </a:t>
            </a:r>
          </a:p>
          <a:p>
            <a:r>
              <a:rPr lang="en-US" dirty="0">
                <a:sym typeface="Wingdings" panose="05000000000000000000" pitchFamily="2" charset="2"/>
              </a:rPr>
              <a:t>Aldosterone antagonist , K sparing diuretics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6934" y="0"/>
            <a:ext cx="333333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71072"/>
      </p:ext>
    </p:extLst>
  </p:cSld>
  <p:clrMapOvr>
    <a:masterClrMapping/>
  </p:clrMapOvr>
  <p:transition spd="med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>
                <a:solidFill>
                  <a:srgbClr val="FF0000"/>
                </a:solidFill>
              </a:rPr>
              <a:t>HTN type</a:t>
            </a:r>
            <a:br>
              <a:rPr lang="en-US" sz="6000" b="1" dirty="0">
                <a:solidFill>
                  <a:srgbClr val="FF0000"/>
                </a:solidFill>
              </a:rPr>
            </a:br>
            <a:r>
              <a:rPr lang="en-US" sz="6000" b="1" dirty="0">
                <a:solidFill>
                  <a:schemeClr val="accent6"/>
                </a:solidFill>
              </a:rPr>
              <a:t>Secondary HTN - OSA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92142" y="3024015"/>
            <a:ext cx="14955977" cy="6188570"/>
          </a:xfrm>
        </p:spPr>
        <p:txBody>
          <a:bodyPr>
            <a:normAutofit/>
          </a:bodyPr>
          <a:lstStyle/>
          <a:p>
            <a:r>
              <a:rPr lang="en-US" sz="4000" dirty="0"/>
              <a:t>Increase HTN severity</a:t>
            </a:r>
          </a:p>
          <a:p>
            <a:r>
              <a:rPr lang="en-US" sz="4000" dirty="0"/>
              <a:t>Obesity</a:t>
            </a:r>
          </a:p>
          <a:p>
            <a:endParaRPr lang="en-US" sz="4000" dirty="0"/>
          </a:p>
          <a:p>
            <a:endParaRPr lang="en-US" sz="4000" dirty="0"/>
          </a:p>
          <a:p>
            <a:endParaRPr lang="en-US" sz="4000" dirty="0"/>
          </a:p>
          <a:p>
            <a:endParaRPr lang="en-US" sz="4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3007" y="2753080"/>
            <a:ext cx="10317256" cy="590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60262"/>
      </p:ext>
    </p:extLst>
  </p:cSld>
  <p:clrMapOvr>
    <a:masterClrMapping/>
  </p:clrMapOvr>
  <p:transition spd="med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>
                <a:solidFill>
                  <a:srgbClr val="FF0000"/>
                </a:solidFill>
              </a:rPr>
              <a:t>HTN type</a:t>
            </a:r>
            <a:br>
              <a:rPr lang="en-US" sz="6000" b="1" dirty="0">
                <a:solidFill>
                  <a:srgbClr val="FF0000"/>
                </a:solidFill>
              </a:rPr>
            </a:br>
            <a:r>
              <a:rPr lang="en-US" sz="6000" b="1" dirty="0">
                <a:solidFill>
                  <a:schemeClr val="accent6"/>
                </a:solidFill>
              </a:rPr>
              <a:t>Secondary HTN - OSA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4000" dirty="0"/>
          </a:p>
          <a:p>
            <a:r>
              <a:rPr lang="en-US" sz="4000" dirty="0" err="1"/>
              <a:t>Polysomnography</a:t>
            </a:r>
            <a:endParaRPr lang="en-US" sz="4000" dirty="0"/>
          </a:p>
          <a:p>
            <a:endParaRPr lang="en-US" sz="4000" dirty="0"/>
          </a:p>
          <a:p>
            <a:endParaRPr lang="en-US" sz="4000" dirty="0"/>
          </a:p>
          <a:p>
            <a:r>
              <a:rPr lang="en-US" sz="4000" dirty="0"/>
              <a:t>Weight loss and CPAP , </a:t>
            </a:r>
            <a:r>
              <a:rPr lang="en-US" sz="4000" dirty="0" err="1"/>
              <a:t>biPAP</a:t>
            </a:r>
            <a:r>
              <a:rPr lang="en-US" sz="4000" dirty="0"/>
              <a:t> during sleep</a:t>
            </a:r>
          </a:p>
          <a:p>
            <a:endParaRPr lang="en-US" sz="4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7589" y="0"/>
            <a:ext cx="5606681" cy="433189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0694" y="6229872"/>
            <a:ext cx="4017355" cy="3343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340459"/>
      </p:ext>
    </p:extLst>
  </p:cSld>
  <p:clrMapOvr>
    <a:masterClrMapping/>
  </p:clrMapOvr>
  <p:transition spd="med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HTN type</a:t>
            </a:r>
            <a:br>
              <a:rPr lang="en-US" b="1" dirty="0">
                <a:solidFill>
                  <a:srgbClr val="FF0000"/>
                </a:solidFill>
              </a:rPr>
            </a:br>
            <a:r>
              <a:rPr lang="en-US" sz="6600" b="1" dirty="0">
                <a:solidFill>
                  <a:schemeClr val="accent6"/>
                </a:solidFill>
              </a:rPr>
              <a:t>Secondary HTN – Drugs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4000" b="1" dirty="0"/>
              <a:t>Oral contraceptives (OCP)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4000" b="1" dirty="0"/>
              <a:t>NSAIDs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4000" dirty="0" err="1"/>
              <a:t>Tacrolimus</a:t>
            </a:r>
            <a:r>
              <a:rPr lang="en-US" sz="4000" dirty="0"/>
              <a:t> , cyclosporine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4000" dirty="0"/>
              <a:t>Antidepressants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4000" b="1" dirty="0"/>
              <a:t>Corticosteroids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4000" dirty="0"/>
              <a:t>Decongestants, such as phenylephrine and pseudoephedrine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4000" dirty="0"/>
              <a:t>Some weight-loss medications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4000" dirty="0"/>
              <a:t>Sodium-containing antacids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4000" dirty="0"/>
              <a:t>Erythropoietin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4000" dirty="0"/>
              <a:t>Stimulants, including methylphenidate and amphetamines , </a:t>
            </a:r>
            <a:r>
              <a:rPr lang="en-US" sz="4000" dirty="0" err="1"/>
              <a:t>cocain</a:t>
            </a:r>
            <a:r>
              <a:rPr lang="en-US" sz="4000" dirty="0"/>
              <a:t> </a:t>
            </a:r>
          </a:p>
          <a:p>
            <a:pPr marL="742950" indent="-742950">
              <a:buFont typeface="+mj-lt"/>
              <a:buAutoNum type="arabicPeriod"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6934" y="0"/>
            <a:ext cx="333333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114355"/>
      </p:ext>
    </p:extLst>
  </p:cSld>
  <p:clrMapOvr>
    <a:masterClrMapping/>
  </p:clrMapOvr>
  <p:transition spd="med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Approach to HTN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Office BP</a:t>
            </a:r>
          </a:p>
          <a:p>
            <a:r>
              <a:rPr lang="en-US" dirty="0"/>
              <a:t>Home  BP</a:t>
            </a:r>
          </a:p>
          <a:p>
            <a:r>
              <a:rPr lang="en-US" dirty="0"/>
              <a:t>Ambulatory BP monitoring (ABPM)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6934" y="0"/>
            <a:ext cx="333333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15616"/>
      </p:ext>
    </p:extLst>
  </p:cSld>
  <p:clrMapOvr>
    <a:masterClrMapping/>
  </p:clrMapOvr>
  <p:transition spd="med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7200" b="1" dirty="0">
                <a:solidFill>
                  <a:srgbClr val="FF0000"/>
                </a:solidFill>
              </a:rPr>
              <a:t>Office BP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pPr marL="742950" indent="-742950">
              <a:buFont typeface="+mj-lt"/>
              <a:buAutoNum type="arabicPeriod"/>
            </a:pPr>
            <a:r>
              <a:rPr lang="en-US" sz="4000" dirty="0"/>
              <a:t>Rest for at least 5 min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000" dirty="0"/>
              <a:t>No smoking or caffeine 30 min ago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000" dirty="0"/>
              <a:t>No talking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000" dirty="0"/>
              <a:t>Bare arm , Arm rest on the table at RA level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000" dirty="0"/>
              <a:t>should be measured in both arms, at least at the initial visit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000" dirty="0"/>
              <a:t>Proper cuff size (length 80% arm circ , width 40%)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000" dirty="0"/>
              <a:t>Inflate 20-30 mmHg after radial pulse occluded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000" dirty="0"/>
              <a:t>Deflate 2 mmHg per seconds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000" dirty="0"/>
              <a:t>SBP is the first </a:t>
            </a:r>
            <a:r>
              <a:rPr lang="en-US" sz="4000" dirty="0" err="1"/>
              <a:t>korotkoff</a:t>
            </a:r>
            <a:r>
              <a:rPr lang="en-US" sz="4000" dirty="0"/>
              <a:t> sound , DBP is when the sounds end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000" dirty="0"/>
              <a:t>Repeated at least twice  (1-2 min) in 2 visits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000" dirty="0"/>
              <a:t>Lower limb  BP especially in under 30 y.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000" dirty="0"/>
              <a:t> In older individuals or those with potential orthostatic symptoms, postural measurements should also be taken</a:t>
            </a:r>
          </a:p>
          <a:p>
            <a:pPr marL="742950" indent="-742950">
              <a:buFont typeface="+mj-lt"/>
              <a:buAutoNum type="arabicPeriod"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5973" y="0"/>
            <a:ext cx="8884290" cy="3818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083329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0973" y="3279912"/>
            <a:ext cx="13371956" cy="2897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608573"/>
      </p:ext>
    </p:extLst>
  </p:cSld>
  <p:clrMapOvr>
    <a:masterClrMapping/>
  </p:clrMapOvr>
  <p:transition spd="med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Automated office BP (AOBP)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6934" y="0"/>
            <a:ext cx="3333330" cy="2133600"/>
          </a:xfrm>
          <a:prstGeom prst="rect">
            <a:avLst/>
          </a:prstGeom>
        </p:spPr>
      </p:pic>
      <p:pic>
        <p:nvPicPr>
          <p:cNvPr id="3074" name="Picture 2" descr="C:\Users\App7\Desktop\downloa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01138" y="2898183"/>
            <a:ext cx="8373914" cy="557245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64753346"/>
      </p:ext>
    </p:extLst>
  </p:cSld>
  <p:clrMapOvr>
    <a:masterClrMapping/>
  </p:clrMapOvr>
  <p:transition spd="med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Ambulatory BP monitoring (ABPM)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800" b="1" dirty="0"/>
              <a:t>Daytime (awake) average of SBP  ≥130 mmHg or DBP ≥80 mmHg </a:t>
            </a:r>
          </a:p>
          <a:p>
            <a:r>
              <a:rPr lang="en-US" sz="2800" b="1" dirty="0"/>
              <a:t>A 24-hour mean of SBP ≥125 mmHg or DBP  ≥75 mmHg </a:t>
            </a:r>
          </a:p>
          <a:p>
            <a:r>
              <a:rPr lang="en-US" sz="2800" b="1" dirty="0"/>
              <a:t>Night time (asleep) mean of SBP  ≥110 mmHg or DBP  ≥65 mmHg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2230" y="5300662"/>
            <a:ext cx="7724776" cy="386238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6934" y="0"/>
            <a:ext cx="333333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95455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Ambulatory BP monitoring (ABPM)</a:t>
            </a:r>
            <a:endParaRPr lang="en-US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en-US" sz="2800" dirty="0"/>
              <a:t>ABPM records the blood pressure at preset intervals (usually every 15 to 20 minutes during the day and every 30 to 60 minutes during sleep). </a:t>
            </a:r>
          </a:p>
          <a:p>
            <a:pPr>
              <a:buFont typeface="+mj-lt"/>
              <a:buAutoNum type="arabicPeriod"/>
            </a:pPr>
            <a:r>
              <a:rPr lang="en-US" sz="2800" dirty="0"/>
              <a:t>suspected white coat hypertension</a:t>
            </a:r>
          </a:p>
          <a:p>
            <a:pPr>
              <a:buFont typeface="+mj-lt"/>
              <a:buAutoNum type="arabicPeriod"/>
            </a:pPr>
            <a:r>
              <a:rPr lang="en-US" sz="2800" dirty="0"/>
              <a:t>Suspected episodic hypertension (</a:t>
            </a:r>
            <a:r>
              <a:rPr lang="en-US" sz="2800" dirty="0" err="1"/>
              <a:t>eg</a:t>
            </a:r>
            <a:r>
              <a:rPr lang="en-US" sz="2800" dirty="0"/>
              <a:t>, </a:t>
            </a:r>
            <a:r>
              <a:rPr lang="en-US" sz="2800" dirty="0" err="1"/>
              <a:t>pheochromocytoma</a:t>
            </a:r>
            <a:r>
              <a:rPr lang="en-US" sz="2800" dirty="0"/>
              <a:t>)</a:t>
            </a:r>
          </a:p>
          <a:p>
            <a:pPr>
              <a:buFont typeface="+mj-lt"/>
              <a:buAutoNum type="arabicPeriod"/>
            </a:pPr>
            <a:r>
              <a:rPr lang="en-US" sz="2800" dirty="0"/>
              <a:t>Determining therapeutic response (</a:t>
            </a:r>
            <a:r>
              <a:rPr lang="en-US" sz="2800" dirty="0" err="1"/>
              <a:t>ie</a:t>
            </a:r>
            <a:r>
              <a:rPr lang="en-US" sz="2800" dirty="0"/>
              <a:t>, blood pressure control) in patients who are known to have a substantial white coat effect)</a:t>
            </a:r>
          </a:p>
          <a:p>
            <a:pPr>
              <a:buFont typeface="+mj-lt"/>
              <a:buAutoNum type="arabicPeriod"/>
            </a:pPr>
            <a:r>
              <a:rPr lang="en-US" sz="2800" dirty="0"/>
              <a:t>Hypotensive symptoms while taking antihypertensive medications</a:t>
            </a:r>
          </a:p>
          <a:p>
            <a:pPr>
              <a:buFont typeface="+mj-lt"/>
              <a:buAutoNum type="arabicPeriod"/>
            </a:pPr>
            <a:r>
              <a:rPr lang="en-US" sz="2800" dirty="0"/>
              <a:t>Resistant hypertension</a:t>
            </a:r>
          </a:p>
          <a:p>
            <a:pPr>
              <a:buFont typeface="+mj-lt"/>
              <a:buAutoNum type="arabicPeriod"/>
            </a:pPr>
            <a:r>
              <a:rPr lang="en-US" sz="2800" dirty="0"/>
              <a:t>Autonomic dysfunction</a:t>
            </a:r>
          </a:p>
          <a:p>
            <a:pPr>
              <a:buFont typeface="+mj-lt"/>
              <a:buAutoNum type="arabicPeriod"/>
            </a:pPr>
            <a:r>
              <a:rPr lang="en-US" sz="2800" dirty="0"/>
              <a:t>Suspected masked hypertension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6934" y="0"/>
            <a:ext cx="333333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14135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7200" b="1" dirty="0">
                <a:solidFill>
                  <a:srgbClr val="FF0000"/>
                </a:solidFill>
              </a:rPr>
              <a:t>Home BP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Correlate more closely with the results of daytime ABPM.</a:t>
            </a:r>
          </a:p>
          <a:p>
            <a:r>
              <a:rPr lang="en-US" sz="3200" b="1" dirty="0"/>
              <a:t>Repeated home blood pressure readings that average ≥130/≥80 mmHg.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6934" y="0"/>
            <a:ext cx="3333330" cy="2133600"/>
          </a:xfrm>
          <a:prstGeom prst="rect">
            <a:avLst/>
          </a:prstGeom>
        </p:spPr>
      </p:pic>
      <p:pic>
        <p:nvPicPr>
          <p:cNvPr id="4098" name="Picture 2" descr="C:\Users\App7\Desktop\bloodPressureMonitor-home_650x4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8575" y="4655465"/>
            <a:ext cx="6729690" cy="46590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9408740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White coat hypertension</a:t>
            </a:r>
            <a:br>
              <a:rPr lang="en-US" b="1" dirty="0">
                <a:solidFill>
                  <a:srgbClr val="FF0000"/>
                </a:solidFill>
              </a:rPr>
            </a:b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Blood pressure  that  is consistently elevated by office  readings but normal at home or in ABPM.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2014" y="4118163"/>
            <a:ext cx="4998245" cy="499824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6934" y="0"/>
            <a:ext cx="3333330" cy="2133600"/>
          </a:xfrm>
          <a:prstGeom prst="rect">
            <a:avLst/>
          </a:prstGeom>
        </p:spPr>
      </p:pic>
      <p:pic>
        <p:nvPicPr>
          <p:cNvPr id="6" name="Picture 2" descr="C:\Users\App7\Desktop\white-coat-hypertensio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40970" y="4138050"/>
            <a:ext cx="7245079" cy="497495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66773420"/>
      </p:ext>
    </p:extLst>
  </p:cSld>
  <p:clrMapOvr>
    <a:masterClrMapping/>
  </p:clrMapOvr>
  <p:transition spd="slow">
    <p:push dir="u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>
                <a:solidFill>
                  <a:srgbClr val="FF0000"/>
                </a:solidFill>
              </a:rPr>
              <a:t>Masked hypertension</a:t>
            </a:r>
            <a:br>
              <a:rPr lang="en-US" sz="5400" b="1" dirty="0">
                <a:solidFill>
                  <a:srgbClr val="FF0000"/>
                </a:solidFill>
              </a:rPr>
            </a:br>
            <a:endParaRPr lang="en-US" sz="5400" b="1" dirty="0">
              <a:solidFill>
                <a:srgbClr val="FF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/>
              <a:t>Blood pressure that is consistently elevated by out-of-office measurements but normal in office.</a:t>
            </a:r>
          </a:p>
          <a:p>
            <a:pPr marL="0" indent="0">
              <a:buNone/>
            </a:pPr>
            <a:r>
              <a:rPr lang="en-US" sz="3200" b="1" dirty="0"/>
              <a:t> 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9874" y="4433879"/>
            <a:ext cx="8080513" cy="454304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6934" y="0"/>
            <a:ext cx="333333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885604"/>
      </p:ext>
    </p:extLst>
  </p:cSld>
  <p:clrMapOvr>
    <a:masterClrMapping/>
  </p:clrMapOvr>
  <p:transition spd="slow">
    <p:push dir="u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Resistant hypertension</a:t>
            </a:r>
            <a:br>
              <a:rPr lang="en-US" b="1" dirty="0">
                <a:solidFill>
                  <a:srgbClr val="FF0000"/>
                </a:solidFill>
              </a:rPr>
            </a:b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en-US" dirty="0"/>
              <a:t>Not reaching goal despite adherence to an appropriate regimen of </a:t>
            </a:r>
            <a:r>
              <a:rPr lang="en-US" b="1" dirty="0">
                <a:solidFill>
                  <a:srgbClr val="FF0000"/>
                </a:solidFill>
              </a:rPr>
              <a:t>three antihypertensive drugs </a:t>
            </a:r>
            <a:r>
              <a:rPr lang="en-US" dirty="0"/>
              <a:t>of different classes (including a </a:t>
            </a:r>
            <a:r>
              <a:rPr lang="en-US" dirty="0">
                <a:solidFill>
                  <a:srgbClr val="FF0000"/>
                </a:solidFill>
              </a:rPr>
              <a:t>diuretic</a:t>
            </a:r>
            <a:r>
              <a:rPr lang="en-US" dirty="0"/>
              <a:t>) in which all drugs </a:t>
            </a:r>
            <a:r>
              <a:rPr lang="en-US" dirty="0" err="1"/>
              <a:t>ara</a:t>
            </a:r>
            <a:r>
              <a:rPr lang="en-US" dirty="0"/>
              <a:t> at suitable doses and after white coat effect has been </a:t>
            </a:r>
            <a:r>
              <a:rPr lang="en-US" dirty="0">
                <a:solidFill>
                  <a:srgbClr val="FF0000"/>
                </a:solidFill>
              </a:rPr>
              <a:t>excluded.</a:t>
            </a:r>
          </a:p>
          <a:p>
            <a:pPr marL="742950" indent="-742950">
              <a:buFont typeface="+mj-lt"/>
              <a:buAutoNum type="arabicPeriod"/>
            </a:pPr>
            <a:endParaRPr lang="en-US" dirty="0">
              <a:solidFill>
                <a:srgbClr val="FF0000"/>
              </a:solidFill>
            </a:endParaRPr>
          </a:p>
          <a:p>
            <a:pPr marL="742950" indent="-742950">
              <a:buFont typeface="+mj-lt"/>
              <a:buAutoNum type="arabicPeriod"/>
            </a:pPr>
            <a:r>
              <a:rPr lang="en-US" dirty="0"/>
              <a:t>BP that requires at least </a:t>
            </a:r>
            <a:r>
              <a:rPr lang="en-US" b="1" dirty="0">
                <a:solidFill>
                  <a:srgbClr val="FF0000"/>
                </a:solidFill>
              </a:rPr>
              <a:t>four medications </a:t>
            </a:r>
            <a:r>
              <a:rPr lang="en-US" dirty="0"/>
              <a:t>to achieve control is considered </a:t>
            </a:r>
            <a:r>
              <a:rPr lang="en-US" b="1" dirty="0"/>
              <a:t>controlled resistant .hypertension</a:t>
            </a:r>
          </a:p>
          <a:p>
            <a:pPr marL="742950" indent="-742950">
              <a:buFont typeface="+mj-lt"/>
              <a:buAutoNum type="arabicPeriod"/>
            </a:pPr>
            <a:endParaRPr lang="en-US" b="1" dirty="0"/>
          </a:p>
          <a:p>
            <a:pPr marL="742950" indent="-742950">
              <a:buNone/>
            </a:pPr>
            <a:r>
              <a:rPr lang="en-US" b="1" dirty="0"/>
              <a:t>More in &gt; 60 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6934" y="13605"/>
            <a:ext cx="3333330" cy="2133600"/>
          </a:xfrm>
          <a:prstGeom prst="rect">
            <a:avLst/>
          </a:prstGeom>
        </p:spPr>
      </p:pic>
      <p:pic>
        <p:nvPicPr>
          <p:cNvPr id="1026" name="Picture 2" descr="C:\Users\App7\Desktop\1\downloa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14879" y="6357257"/>
            <a:ext cx="2860523" cy="311331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9316679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Resistant hypertension</a:t>
            </a:r>
            <a:br>
              <a:rPr lang="en-US" b="1" dirty="0">
                <a:solidFill>
                  <a:srgbClr val="FF0000"/>
                </a:solidFill>
              </a:rPr>
            </a:b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742950" indent="-742950"/>
            <a:r>
              <a:rPr lang="en-US" dirty="0"/>
              <a:t>First rule out pseudo resistance :</a:t>
            </a:r>
          </a:p>
          <a:p>
            <a:pPr marL="742950" indent="-742950">
              <a:buFont typeface="+mj-lt"/>
              <a:buAutoNum type="arabicPeriod"/>
            </a:pPr>
            <a:r>
              <a:rPr lang="en-US" dirty="0"/>
              <a:t>White coat </a:t>
            </a:r>
          </a:p>
          <a:p>
            <a:pPr marL="742950" indent="-742950">
              <a:buFont typeface="+mj-lt"/>
              <a:buAutoNum type="arabicPeriod"/>
            </a:pPr>
            <a:r>
              <a:rPr lang="en-US" dirty="0"/>
              <a:t>Sclerotic arteries : Osler maneuver</a:t>
            </a:r>
          </a:p>
          <a:p>
            <a:pPr marL="742950" indent="-742950">
              <a:buFont typeface="+mj-lt"/>
              <a:buAutoNum type="arabicPeriod"/>
            </a:pPr>
            <a:r>
              <a:rPr lang="en-US" dirty="0" err="1"/>
              <a:t>Nonadherence</a:t>
            </a:r>
            <a:r>
              <a:rPr lang="en-US" dirty="0"/>
              <a:t> : drug , life style</a:t>
            </a:r>
          </a:p>
          <a:p>
            <a:pPr marL="742950" indent="-742950">
              <a:buFont typeface="+mj-lt"/>
              <a:buAutoNum type="arabicPeriod"/>
            </a:pPr>
            <a:r>
              <a:rPr lang="en-US" dirty="0"/>
              <a:t>Drugs : NSAID , OCP , </a:t>
            </a:r>
            <a:r>
              <a:rPr lang="en-US" dirty="0" err="1"/>
              <a:t>Sympatomimc</a:t>
            </a:r>
            <a:endParaRPr lang="en-US" dirty="0"/>
          </a:p>
          <a:p>
            <a:pPr marL="742950" indent="-742950">
              <a:buFont typeface="+mj-lt"/>
              <a:buAutoNum type="arabicPeriod"/>
            </a:pPr>
            <a:r>
              <a:rPr lang="en-US" dirty="0"/>
              <a:t>Work up for secondary cases </a:t>
            </a:r>
          </a:p>
          <a:p>
            <a:pPr marL="742950" indent="-742950">
              <a:buFont typeface="+mj-lt"/>
              <a:buAutoNum type="arabicPeriod"/>
            </a:pPr>
            <a:endParaRPr lang="en-US" dirty="0"/>
          </a:p>
          <a:p>
            <a:pPr marL="742950" indent="-742950">
              <a:buNone/>
            </a:pPr>
            <a:r>
              <a:rPr lang="en-US" dirty="0"/>
              <a:t>Then add </a:t>
            </a:r>
            <a:r>
              <a:rPr lang="en-US" dirty="0" err="1"/>
              <a:t>Spironolacton</a:t>
            </a:r>
            <a:r>
              <a:rPr lang="en-US" dirty="0"/>
              <a:t> or </a:t>
            </a:r>
            <a:r>
              <a:rPr lang="en-US" dirty="0" err="1"/>
              <a:t>Eplerenon</a:t>
            </a:r>
            <a:r>
              <a:rPr lang="en-US" dirty="0"/>
              <a:t> </a:t>
            </a:r>
          </a:p>
          <a:p>
            <a:pPr marL="742950" indent="-742950">
              <a:buFont typeface="+mj-lt"/>
              <a:buAutoNum type="arabicPeriod"/>
            </a:pPr>
            <a:endParaRPr lang="en-US" dirty="0"/>
          </a:p>
          <a:p>
            <a:pPr marL="742950" indent="-74295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6934" y="-95250"/>
            <a:ext cx="3333330" cy="2133600"/>
          </a:xfrm>
          <a:prstGeom prst="rect">
            <a:avLst/>
          </a:prstGeom>
        </p:spPr>
      </p:pic>
      <p:pic>
        <p:nvPicPr>
          <p:cNvPr id="2050" name="Picture 2" descr="C:\Users\App7\Desktop\1\downloa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67257" y="2767693"/>
            <a:ext cx="6763770" cy="51383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9316679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HTN emergencies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Severe HTN (</a:t>
            </a:r>
            <a:r>
              <a:rPr lang="en-US" b="1" dirty="0"/>
              <a:t>urgency</a:t>
            </a:r>
            <a:r>
              <a:rPr lang="en-US" dirty="0"/>
              <a:t>) : SBP &gt; 180 or DBP &gt;120</a:t>
            </a:r>
          </a:p>
          <a:p>
            <a:endParaRPr lang="en-US" dirty="0"/>
          </a:p>
          <a:p>
            <a:r>
              <a:rPr lang="en-US" dirty="0"/>
              <a:t>If with end organ damage : </a:t>
            </a:r>
            <a:r>
              <a:rPr lang="en-US" b="1" dirty="0">
                <a:solidFill>
                  <a:srgbClr val="FF0000"/>
                </a:solidFill>
              </a:rPr>
              <a:t>HTN emergency</a:t>
            </a:r>
          </a:p>
          <a:p>
            <a:endParaRPr lang="en-US" dirty="0"/>
          </a:p>
          <a:p>
            <a:r>
              <a:rPr lang="en-US" dirty="0"/>
              <a:t>End organ damage (HMOD) </a:t>
            </a:r>
            <a:r>
              <a:rPr lang="en-US" dirty="0">
                <a:sym typeface="Wingdings" panose="05000000000000000000" pitchFamily="2" charset="2"/>
              </a:rPr>
              <a:t></a:t>
            </a:r>
          </a:p>
          <a:p>
            <a:pPr marL="742950" indent="-742950">
              <a:buFont typeface="+mj-lt"/>
              <a:buAutoNum type="arabicPeriod"/>
            </a:pPr>
            <a:r>
              <a:rPr lang="en-US" dirty="0">
                <a:sym typeface="Wingdings" panose="05000000000000000000" pitchFamily="2" charset="2"/>
              </a:rPr>
              <a:t> Retinopathy , papilledema</a:t>
            </a:r>
          </a:p>
          <a:p>
            <a:pPr marL="742950" indent="-742950">
              <a:buFont typeface="+mj-lt"/>
              <a:buAutoNum type="arabicPeriod"/>
            </a:pPr>
            <a:r>
              <a:rPr lang="en-US" dirty="0">
                <a:sym typeface="Wingdings" panose="05000000000000000000" pitchFamily="2" charset="2"/>
              </a:rPr>
              <a:t>AKI</a:t>
            </a:r>
          </a:p>
          <a:p>
            <a:pPr marL="742950" indent="-742950">
              <a:buFont typeface="+mj-lt"/>
              <a:buAutoNum type="arabicPeriod"/>
            </a:pPr>
            <a:r>
              <a:rPr lang="en-US" dirty="0">
                <a:sym typeface="Wingdings" panose="05000000000000000000" pitchFamily="2" charset="2"/>
              </a:rPr>
              <a:t>Encephalopathy</a:t>
            </a:r>
          </a:p>
          <a:p>
            <a:pPr marL="742950" indent="-742950">
              <a:buFont typeface="+mj-lt"/>
              <a:buAutoNum type="arabicPeriod"/>
            </a:pPr>
            <a:r>
              <a:rPr lang="en-US" dirty="0"/>
              <a:t>Hemolytic </a:t>
            </a:r>
            <a:r>
              <a:rPr lang="en-US" dirty="0" err="1"/>
              <a:t>microangiopathic</a:t>
            </a:r>
            <a:r>
              <a:rPr lang="en-US" dirty="0"/>
              <a:t> anemia </a:t>
            </a:r>
          </a:p>
          <a:p>
            <a:pPr marL="742950" indent="-742950">
              <a:buFont typeface="+mj-lt"/>
              <a:buAutoNum type="arabicPeriod"/>
            </a:pPr>
            <a:r>
              <a:rPr lang="en-US" dirty="0"/>
              <a:t>ACS</a:t>
            </a:r>
          </a:p>
          <a:p>
            <a:pPr marL="742950" indent="-742950">
              <a:buFont typeface="+mj-lt"/>
              <a:buAutoNum type="arabicPeriod"/>
            </a:pPr>
            <a:r>
              <a:rPr lang="en-US" dirty="0"/>
              <a:t>Stroke</a:t>
            </a:r>
          </a:p>
          <a:p>
            <a:pPr marL="742950" indent="-742950">
              <a:buFont typeface="+mj-lt"/>
              <a:buAutoNum type="arabicPeriod"/>
            </a:pPr>
            <a:r>
              <a:rPr lang="en-US" dirty="0"/>
              <a:t>Dissection</a:t>
            </a:r>
          </a:p>
          <a:p>
            <a:pPr marL="742950" indent="-742950">
              <a:buFont typeface="+mj-lt"/>
              <a:buAutoNum type="arabicPeriod"/>
            </a:pPr>
            <a:r>
              <a:rPr lang="en-US" dirty="0"/>
              <a:t>Pulmonary edema</a:t>
            </a:r>
          </a:p>
          <a:p>
            <a:pPr marL="742950" indent="-742950">
              <a:buFont typeface="+mj-lt"/>
              <a:buAutoNum type="arabicPeriod"/>
            </a:pPr>
            <a:r>
              <a:rPr lang="en-US" dirty="0" err="1"/>
              <a:t>Preeclamcia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6934" y="0"/>
            <a:ext cx="333333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731712"/>
      </p:ext>
    </p:extLst>
  </p:cSld>
  <p:clrMapOvr>
    <a:masterClrMapping/>
  </p:clrMapOvr>
  <p:transition spd="med"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 descr="C:\Users\App7\Desktop\1\7ff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11927" y="519546"/>
            <a:ext cx="14030019" cy="8221591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793" y="996244"/>
            <a:ext cx="14955977" cy="6188570"/>
          </a:xfrm>
        </p:spPr>
        <p:txBody>
          <a:bodyPr/>
          <a:lstStyle/>
          <a:p>
            <a:pPr marL="742950" indent="-742950">
              <a:buFont typeface="+mj-lt"/>
              <a:buAutoNum type="arabicPeriod"/>
            </a:pPr>
            <a:r>
              <a:rPr lang="en-US" sz="4000" b="1" dirty="0"/>
              <a:t>Sedentary life style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000" b="1" dirty="0"/>
              <a:t>Obesity , overweight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000" b="1" dirty="0"/>
              <a:t>Alcohol 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000" b="1" dirty="0"/>
              <a:t>Caffeine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000" b="1" dirty="0"/>
              <a:t>Smoking  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1049" y="109765"/>
            <a:ext cx="9107171" cy="514421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3630" y="6160788"/>
            <a:ext cx="3631406" cy="241653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9486" y="5417899"/>
            <a:ext cx="3384164" cy="390231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3377" y="5417899"/>
            <a:ext cx="2898412" cy="4169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081702"/>
      </p:ext>
    </p:extLst>
  </p:cSld>
  <p:clrMapOvr>
    <a:masterClrMapping/>
  </p:clrMapOvr>
  <p:transition spd="med"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HTN emergencies</a:t>
            </a:r>
            <a:br>
              <a:rPr lang="en-US" b="1" dirty="0">
                <a:solidFill>
                  <a:srgbClr val="FF0000"/>
                </a:solidFill>
              </a:rPr>
            </a:br>
            <a:r>
              <a:rPr lang="en-US" b="1" dirty="0">
                <a:solidFill>
                  <a:srgbClr val="FF0000"/>
                </a:solidFill>
              </a:rPr>
              <a:t>Treatment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ICU </a:t>
            </a:r>
            <a:r>
              <a:rPr lang="en-US" dirty="0" err="1"/>
              <a:t>addmition</a:t>
            </a:r>
            <a:r>
              <a:rPr lang="en-US" dirty="0"/>
              <a:t> , with intravenous drugs</a:t>
            </a:r>
          </a:p>
          <a:p>
            <a:r>
              <a:rPr lang="en-US" dirty="0" err="1"/>
              <a:t>Pheochromocytoma</a:t>
            </a:r>
            <a:r>
              <a:rPr lang="en-US" dirty="0"/>
              <a:t> or </a:t>
            </a:r>
            <a:r>
              <a:rPr lang="en-US" dirty="0" err="1"/>
              <a:t>preeclamcia</a:t>
            </a:r>
            <a:r>
              <a:rPr lang="en-US" dirty="0"/>
              <a:t>: over 1 h to &lt; 140 mmHg</a:t>
            </a:r>
          </a:p>
          <a:p>
            <a:r>
              <a:rPr lang="en-US" dirty="0"/>
              <a:t>Aortic dissection : &lt; 120 mmHg</a:t>
            </a:r>
          </a:p>
          <a:p>
            <a:r>
              <a:rPr lang="en-US" dirty="0"/>
              <a:t>Otherwise :</a:t>
            </a:r>
          </a:p>
          <a:p>
            <a:pPr marL="742950" indent="-742950">
              <a:buFont typeface="+mj-lt"/>
              <a:buAutoNum type="arabicPeriod"/>
            </a:pPr>
            <a:r>
              <a:rPr lang="en-US" dirty="0"/>
              <a:t>Over 1 h SBP 25 % decrease</a:t>
            </a:r>
          </a:p>
          <a:p>
            <a:pPr marL="742950" indent="-742950">
              <a:buFont typeface="+mj-lt"/>
              <a:buAutoNum type="arabicPeriod"/>
            </a:pPr>
            <a:r>
              <a:rPr lang="en-US" dirty="0"/>
              <a:t>In 2- 6 h reach to 160/100</a:t>
            </a:r>
          </a:p>
          <a:p>
            <a:pPr marL="742950" indent="-742950">
              <a:buFont typeface="+mj-lt"/>
              <a:buAutoNum type="arabicPeriod"/>
            </a:pPr>
            <a:r>
              <a:rPr lang="en-US" dirty="0"/>
              <a:t>In 24-48 h reach to normal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6934" y="0"/>
            <a:ext cx="333333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731712"/>
      </p:ext>
    </p:extLst>
  </p:cSld>
  <p:clrMapOvr>
    <a:masterClrMapping/>
  </p:clrMapOvr>
  <p:transition spd="med"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HTN emergencies</a:t>
            </a:r>
            <a:br>
              <a:rPr lang="en-US" b="1" dirty="0">
                <a:solidFill>
                  <a:srgbClr val="FF0000"/>
                </a:solidFill>
              </a:rPr>
            </a:br>
            <a:r>
              <a:rPr lang="en-US" b="1" dirty="0">
                <a:solidFill>
                  <a:srgbClr val="FF0000"/>
                </a:solidFill>
              </a:rPr>
              <a:t>Treatment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Drug choices :</a:t>
            </a:r>
          </a:p>
          <a:p>
            <a:endParaRPr lang="en-US" dirty="0"/>
          </a:p>
          <a:p>
            <a:pPr marL="742950" indent="-742950">
              <a:buFont typeface="+mj-lt"/>
              <a:buAutoNum type="arabicPeriod"/>
            </a:pPr>
            <a:r>
              <a:rPr lang="en-US" b="1" dirty="0"/>
              <a:t>Dissection</a:t>
            </a:r>
            <a:r>
              <a:rPr lang="en-US" dirty="0"/>
              <a:t> : </a:t>
            </a:r>
            <a:r>
              <a:rPr lang="en-US" dirty="0" err="1"/>
              <a:t>Esmolol</a:t>
            </a:r>
            <a:r>
              <a:rPr lang="en-US" dirty="0"/>
              <a:t> , </a:t>
            </a:r>
            <a:r>
              <a:rPr lang="en-US" dirty="0" err="1"/>
              <a:t>Labetalol</a:t>
            </a:r>
            <a:r>
              <a:rPr lang="en-US" dirty="0"/>
              <a:t> </a:t>
            </a:r>
          </a:p>
          <a:p>
            <a:pPr marL="742950" indent="-742950">
              <a:buFont typeface="+mj-lt"/>
              <a:buAutoNum type="arabicPeriod"/>
            </a:pPr>
            <a:r>
              <a:rPr lang="en-US" b="1" dirty="0"/>
              <a:t>ACS</a:t>
            </a:r>
            <a:r>
              <a:rPr lang="en-US" dirty="0"/>
              <a:t>: </a:t>
            </a:r>
            <a:r>
              <a:rPr lang="en-US" dirty="0" err="1"/>
              <a:t>Esmolol</a:t>
            </a:r>
            <a:r>
              <a:rPr lang="en-US" dirty="0"/>
              <a:t> , Nitroglycerine, </a:t>
            </a:r>
            <a:r>
              <a:rPr lang="en-US" dirty="0" err="1"/>
              <a:t>Nicardipine</a:t>
            </a:r>
            <a:r>
              <a:rPr lang="en-US" dirty="0"/>
              <a:t> , </a:t>
            </a:r>
            <a:r>
              <a:rPr lang="en-US" dirty="0" err="1"/>
              <a:t>Labetalol</a:t>
            </a:r>
            <a:endParaRPr lang="en-US" dirty="0"/>
          </a:p>
          <a:p>
            <a:pPr marL="742950" indent="-742950">
              <a:buFont typeface="+mj-lt"/>
              <a:buAutoNum type="arabicPeriod"/>
            </a:pPr>
            <a:r>
              <a:rPr lang="en-US" b="1" dirty="0"/>
              <a:t>AKI</a:t>
            </a:r>
            <a:r>
              <a:rPr lang="en-US" dirty="0"/>
              <a:t>: </a:t>
            </a:r>
            <a:r>
              <a:rPr lang="en-US" dirty="0" err="1"/>
              <a:t>Fenoldopam</a:t>
            </a:r>
            <a:r>
              <a:rPr lang="en-US" dirty="0"/>
              <a:t> , </a:t>
            </a:r>
            <a:r>
              <a:rPr lang="en-US" dirty="0" err="1"/>
              <a:t>Nicardipine</a:t>
            </a:r>
            <a:r>
              <a:rPr lang="en-US" dirty="0"/>
              <a:t> , </a:t>
            </a:r>
            <a:r>
              <a:rPr lang="en-US" dirty="0" err="1"/>
              <a:t>Clevedipine</a:t>
            </a:r>
            <a:endParaRPr lang="en-US" dirty="0"/>
          </a:p>
          <a:p>
            <a:pPr marL="742950" indent="-742950">
              <a:buFont typeface="+mj-lt"/>
              <a:buAutoNum type="arabicPeriod"/>
            </a:pPr>
            <a:r>
              <a:rPr lang="en-US" b="1" dirty="0" err="1"/>
              <a:t>Preeclamcia</a:t>
            </a:r>
            <a:r>
              <a:rPr lang="en-US" dirty="0"/>
              <a:t> :  </a:t>
            </a:r>
            <a:r>
              <a:rPr lang="en-US" dirty="0" err="1"/>
              <a:t>Nicardipine</a:t>
            </a:r>
            <a:r>
              <a:rPr lang="en-US" dirty="0"/>
              <a:t> , </a:t>
            </a:r>
            <a:r>
              <a:rPr lang="en-US" dirty="0" err="1"/>
              <a:t>Labetalol</a:t>
            </a:r>
            <a:endParaRPr lang="en-US" dirty="0"/>
          </a:p>
          <a:p>
            <a:pPr marL="742950" indent="-742950">
              <a:buFont typeface="+mj-lt"/>
              <a:buAutoNum type="arabicPeriod"/>
            </a:pPr>
            <a:r>
              <a:rPr lang="en-US" b="1" dirty="0" err="1"/>
              <a:t>Ecephalopathy</a:t>
            </a:r>
            <a:r>
              <a:rPr lang="en-US" dirty="0"/>
              <a:t> : , </a:t>
            </a:r>
            <a:r>
              <a:rPr lang="en-US" dirty="0" err="1"/>
              <a:t>Nicardipine</a:t>
            </a:r>
            <a:r>
              <a:rPr lang="en-US" dirty="0"/>
              <a:t> , </a:t>
            </a:r>
            <a:r>
              <a:rPr lang="en-US" dirty="0" err="1"/>
              <a:t>Labetalol</a:t>
            </a:r>
            <a:r>
              <a:rPr lang="en-US" dirty="0"/>
              <a:t> , </a:t>
            </a:r>
            <a:r>
              <a:rPr lang="en-US" dirty="0" err="1"/>
              <a:t>Nitroprusside</a:t>
            </a:r>
            <a:endParaRPr lang="en-US" dirty="0"/>
          </a:p>
          <a:p>
            <a:pPr marL="742950" indent="-742950">
              <a:buFont typeface="+mj-lt"/>
              <a:buAutoNum type="arabicPeriod"/>
            </a:pPr>
            <a:r>
              <a:rPr lang="en-US" b="1" dirty="0"/>
              <a:t>Pulmonary edema</a:t>
            </a:r>
            <a:r>
              <a:rPr lang="en-US" dirty="0"/>
              <a:t> : </a:t>
            </a:r>
            <a:r>
              <a:rPr lang="en-US" dirty="0" err="1"/>
              <a:t>Clevedipine</a:t>
            </a:r>
            <a:r>
              <a:rPr lang="en-US" dirty="0"/>
              <a:t> , Nitroglycerine , </a:t>
            </a:r>
            <a:r>
              <a:rPr lang="en-US" dirty="0" err="1"/>
              <a:t>Nitroprusside</a:t>
            </a:r>
            <a:endParaRPr lang="en-US" dirty="0"/>
          </a:p>
          <a:p>
            <a:pPr marL="742950" indent="-742950">
              <a:buFont typeface="+mj-lt"/>
              <a:buAutoNum type="arabicPeriod"/>
            </a:pPr>
            <a:r>
              <a:rPr lang="en-US" b="1" dirty="0" err="1"/>
              <a:t>Adernergic</a:t>
            </a:r>
            <a:r>
              <a:rPr lang="en-US" b="1" dirty="0"/>
              <a:t> crisis</a:t>
            </a:r>
            <a:r>
              <a:rPr lang="en-US" dirty="0"/>
              <a:t>: </a:t>
            </a:r>
            <a:r>
              <a:rPr lang="en-US" dirty="0" err="1"/>
              <a:t>Phentolamine</a:t>
            </a:r>
            <a:r>
              <a:rPr lang="en-US" dirty="0"/>
              <a:t> , </a:t>
            </a:r>
            <a:r>
              <a:rPr lang="en-US" dirty="0" err="1"/>
              <a:t>Nitroprusside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6934" y="0"/>
            <a:ext cx="333333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731712"/>
      </p:ext>
    </p:extLst>
  </p:cSld>
  <p:clrMapOvr>
    <a:masterClrMapping/>
  </p:clrMapOvr>
  <p:transition spd="med"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HTN urgency </a:t>
            </a:r>
            <a:br>
              <a:rPr lang="en-US" b="1" dirty="0">
                <a:solidFill>
                  <a:srgbClr val="FF0000"/>
                </a:solidFill>
              </a:rPr>
            </a:br>
            <a:r>
              <a:rPr lang="en-US" b="1" dirty="0">
                <a:solidFill>
                  <a:srgbClr val="FF0000"/>
                </a:solidFill>
              </a:rPr>
              <a:t>Treatment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No HMOD</a:t>
            </a:r>
          </a:p>
          <a:p>
            <a:r>
              <a:rPr lang="en-US" dirty="0"/>
              <a:t>No need to </a:t>
            </a:r>
            <a:r>
              <a:rPr lang="en-US" dirty="0" err="1"/>
              <a:t>addmition</a:t>
            </a:r>
            <a:endParaRPr lang="en-US" dirty="0"/>
          </a:p>
          <a:p>
            <a:r>
              <a:rPr lang="en-US" dirty="0"/>
              <a:t>Do not decrease BP rapidly , should be normal in hours or days</a:t>
            </a:r>
          </a:p>
          <a:p>
            <a:r>
              <a:rPr lang="en-US" dirty="0"/>
              <a:t>If BP&gt; 220/130 </a:t>
            </a:r>
            <a:r>
              <a:rPr lang="en-US" dirty="0">
                <a:sym typeface="Wingdings" pitchFamily="2" charset="2"/>
              </a:rPr>
              <a:t>oral short acting drugs : </a:t>
            </a:r>
            <a:r>
              <a:rPr lang="en-US" dirty="0" err="1">
                <a:sym typeface="Wingdings" pitchFamily="2" charset="2"/>
              </a:rPr>
              <a:t>captopril</a:t>
            </a:r>
            <a:r>
              <a:rPr lang="en-US" dirty="0">
                <a:sym typeface="Wingdings" pitchFamily="2" charset="2"/>
              </a:rPr>
              <a:t> , </a:t>
            </a:r>
            <a:r>
              <a:rPr lang="en-US" dirty="0" err="1">
                <a:sym typeface="Wingdings" pitchFamily="2" charset="2"/>
              </a:rPr>
              <a:t>clonidine</a:t>
            </a:r>
            <a:r>
              <a:rPr lang="en-US" dirty="0">
                <a:sym typeface="Wingdings" pitchFamily="2" charset="2"/>
              </a:rPr>
              <a:t> , </a:t>
            </a:r>
            <a:r>
              <a:rPr lang="en-US" dirty="0" err="1">
                <a:sym typeface="Wingdings" pitchFamily="2" charset="2"/>
              </a:rPr>
              <a:t>labetalol</a:t>
            </a:r>
            <a:endParaRPr lang="en-US" dirty="0">
              <a:sym typeface="Wingdings" pitchFamily="2" charset="2"/>
            </a:endParaRPr>
          </a:p>
          <a:p>
            <a:r>
              <a:rPr lang="en-US" dirty="0">
                <a:sym typeface="Wingdings" pitchFamily="2" charset="2"/>
              </a:rPr>
              <a:t>Follow up in 24-72 h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6934" y="0"/>
            <a:ext cx="333333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731712"/>
      </p:ext>
    </p:extLst>
  </p:cSld>
  <p:clrMapOvr>
    <a:masterClrMapping/>
  </p:clrMapOvr>
  <p:transition spd="med"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Sign &amp; Symptoms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/>
              <a:t>Silent killer</a:t>
            </a:r>
          </a:p>
          <a:p>
            <a:pPr marL="0" indent="0">
              <a:buNone/>
            </a:pPr>
            <a:r>
              <a:rPr lang="en-US" sz="3200" dirty="0"/>
              <a:t>Headache (morning , occipital)</a:t>
            </a:r>
          </a:p>
          <a:p>
            <a:pPr marL="0" indent="0">
              <a:buNone/>
            </a:pPr>
            <a:r>
              <a:rPr lang="en-US" sz="3200" dirty="0" err="1"/>
              <a:t>Dyspnea</a:t>
            </a:r>
            <a:r>
              <a:rPr lang="en-US" sz="3200" dirty="0"/>
              <a:t> due to LV dysfunction</a:t>
            </a:r>
          </a:p>
          <a:p>
            <a:pPr marL="0" indent="0">
              <a:buNone/>
            </a:pPr>
            <a:r>
              <a:rPr lang="en-US" sz="3200" dirty="0" err="1"/>
              <a:t>Nocturia</a:t>
            </a:r>
            <a:endParaRPr lang="en-US" sz="3200" dirty="0"/>
          </a:p>
          <a:p>
            <a:pPr marL="0" indent="0">
              <a:buNone/>
            </a:pPr>
            <a:r>
              <a:rPr lang="en-US" sz="3200" dirty="0"/>
              <a:t>Fatigue</a:t>
            </a:r>
          </a:p>
          <a:p>
            <a:pPr marL="0" indent="0">
              <a:buNone/>
            </a:pPr>
            <a:r>
              <a:rPr lang="en-US" sz="3200" dirty="0"/>
              <a:t>Erectile dysfunction</a:t>
            </a:r>
          </a:p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endParaRPr lang="en-US" sz="3200" dirty="0"/>
          </a:p>
        </p:txBody>
      </p:sp>
      <p:pic>
        <p:nvPicPr>
          <p:cNvPr id="7170" name="Picture 2" descr="C:\Users\App7\Desktop\images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02953" y="2247251"/>
            <a:ext cx="7481474" cy="44325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76457928"/>
      </p:ext>
    </p:extLst>
  </p:cSld>
  <p:clrMapOvr>
    <a:masterClrMapping/>
  </p:clrMapOvr>
  <p:transition spd="slow">
    <p:push dir="u"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Evaluation </a:t>
            </a:r>
            <a:br>
              <a:rPr lang="en-US" b="1" dirty="0">
                <a:solidFill>
                  <a:srgbClr val="FF0000"/>
                </a:solidFill>
              </a:rPr>
            </a:b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sz="5400" b="1" dirty="0">
                <a:solidFill>
                  <a:srgbClr val="FF0000"/>
                </a:solidFill>
              </a:rPr>
              <a:t>Physical examination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800" b="1" dirty="0"/>
              <a:t> The main goals are: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/>
              <a:t> Signs of end-organ damage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/>
              <a:t>Signs for established cardiovascular disease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/>
              <a:t>For evidence of potential causes of secondary hypertension. </a:t>
            </a:r>
          </a:p>
          <a:p>
            <a:pPr marL="0" indent="0">
              <a:buNone/>
            </a:pP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6934" y="0"/>
            <a:ext cx="333333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26012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Evaluation </a:t>
            </a:r>
            <a:br>
              <a:rPr lang="en-US" b="1" dirty="0">
                <a:solidFill>
                  <a:srgbClr val="FF0000"/>
                </a:solidFill>
              </a:rPr>
            </a:br>
            <a:r>
              <a:rPr lang="en-US" sz="5400" b="1" dirty="0">
                <a:solidFill>
                  <a:srgbClr val="FF0000"/>
                </a:solidFill>
              </a:rPr>
              <a:t>Laboratory testing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400" b="1" dirty="0"/>
              <a:t>Should be performed in all patients with newly diagnosed hypertension :</a:t>
            </a:r>
          </a:p>
          <a:p>
            <a:endParaRPr lang="en-US" sz="2400" b="1" dirty="0"/>
          </a:p>
          <a:p>
            <a:pPr>
              <a:buFont typeface="+mj-lt"/>
              <a:buAutoNum type="arabicPeriod"/>
            </a:pPr>
            <a:r>
              <a:rPr lang="en-US" sz="2400" b="1" dirty="0"/>
              <a:t>Electrolytes (including calcium) and serum creatinine</a:t>
            </a:r>
          </a:p>
          <a:p>
            <a:pPr>
              <a:buFont typeface="+mj-lt"/>
              <a:buAutoNum type="arabicPeriod"/>
            </a:pPr>
            <a:r>
              <a:rPr lang="en-US" sz="2400" b="1" dirty="0"/>
              <a:t>Fasting glucose </a:t>
            </a:r>
          </a:p>
          <a:p>
            <a:pPr>
              <a:buFont typeface="+mj-lt"/>
              <a:buAutoNum type="arabicPeriod"/>
            </a:pPr>
            <a:r>
              <a:rPr lang="en-US" sz="2400" b="1" dirty="0"/>
              <a:t>Urinalysis </a:t>
            </a:r>
          </a:p>
          <a:p>
            <a:pPr>
              <a:buFont typeface="+mj-lt"/>
              <a:buAutoNum type="arabicPeriod"/>
            </a:pPr>
            <a:r>
              <a:rPr lang="en-US" sz="2400" b="1" dirty="0"/>
              <a:t>Alb/ Cr ratio</a:t>
            </a:r>
          </a:p>
          <a:p>
            <a:pPr>
              <a:buFont typeface="+mj-lt"/>
              <a:buAutoNum type="arabicPeriod"/>
            </a:pPr>
            <a:r>
              <a:rPr lang="en-US" sz="2400" b="1" dirty="0"/>
              <a:t>Complete blood count </a:t>
            </a:r>
          </a:p>
          <a:p>
            <a:pPr>
              <a:buFont typeface="+mj-lt"/>
              <a:buAutoNum type="arabicPeriod"/>
            </a:pPr>
            <a:r>
              <a:rPr lang="en-US" sz="2400" b="1" dirty="0"/>
              <a:t>Thyroid-stimulating hormone </a:t>
            </a:r>
          </a:p>
          <a:p>
            <a:pPr>
              <a:buFont typeface="+mj-lt"/>
              <a:buAutoNum type="arabicPeriod"/>
            </a:pPr>
            <a:r>
              <a:rPr lang="en-US" sz="2400" b="1" dirty="0"/>
              <a:t>Lipid profile </a:t>
            </a:r>
          </a:p>
          <a:p>
            <a:pPr>
              <a:buFont typeface="+mj-lt"/>
              <a:buAutoNum type="arabicPeriod"/>
            </a:pPr>
            <a:r>
              <a:rPr lang="en-US" sz="2400" b="1" dirty="0"/>
              <a:t>Electrocardiogram </a:t>
            </a:r>
          </a:p>
          <a:p>
            <a:pPr>
              <a:buFont typeface="+mj-lt"/>
              <a:buAutoNum type="arabicPeriod"/>
            </a:pPr>
            <a:r>
              <a:rPr lang="en-US" sz="2400" b="1" dirty="0"/>
              <a:t>Calculate 10-year atherosclerotic cardiovascular disease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6934" y="0"/>
            <a:ext cx="333333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10414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Testing for secondary hypertension</a:t>
            </a:r>
            <a:br>
              <a:rPr lang="en-US" b="1" dirty="0">
                <a:solidFill>
                  <a:srgbClr val="FF0000"/>
                </a:solidFill>
              </a:rPr>
            </a:b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An unusual presentation of hypertension :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New onset at an especially young or especially old age presentation with stage 2 hypertension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Abrupt onset of hypertension in a patient with previously normal blood pressure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Significant recent elevation in blood pressure in a patient with previously well-controlled hypertension despite adherence to their antihypertensive regimen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Drug-resistant hypertension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The  presence  of  a  clinical  clue  for  a  specific  cause  of hypertension,  such  as  an  abdominal  bruit  (suggestive  of  </a:t>
            </a:r>
            <a:r>
              <a:rPr lang="en-US" dirty="0" err="1"/>
              <a:t>renovascular</a:t>
            </a:r>
            <a:r>
              <a:rPr lang="en-US" dirty="0"/>
              <a:t> hypertension)  or  low  serum potassium (suggestive of primary </a:t>
            </a:r>
            <a:r>
              <a:rPr lang="en-US" dirty="0" err="1"/>
              <a:t>aldosteronism</a:t>
            </a:r>
            <a:r>
              <a:rPr lang="en-US" dirty="0"/>
              <a:t>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6934" y="0"/>
            <a:ext cx="333333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744447"/>
      </p:ext>
    </p:extLst>
  </p:cSld>
  <p:clrMapOvr>
    <a:masterClrMapping/>
  </p:clrMapOvr>
  <p:transition spd="med"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Diagnosis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sz="3200" dirty="0"/>
          </a:p>
          <a:p>
            <a:pPr marL="514350" indent="-514350">
              <a:buFont typeface="+mj-lt"/>
              <a:buAutoNum type="arabicPeriod"/>
            </a:pPr>
            <a:r>
              <a:rPr lang="en-US" sz="3200" dirty="0"/>
              <a:t>Hypertensive  urgency  or  emergency  (SBP ≥180 mmHg  or DBP ≥120 mmHg  diastolic)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/>
              <a:t>Initial SBP ≥160 mmHg or DBP  ≥100 mmHg diastolic and who also has known target end-organ damage (left ventricular hypertrophy [LVH], hypertensive retinopathy, ischemic cardiovascular disease)</a:t>
            </a:r>
          </a:p>
          <a:p>
            <a:pPr marL="0" indent="0">
              <a:buNone/>
            </a:pPr>
            <a:endParaRPr lang="en-US" sz="3200" dirty="0"/>
          </a:p>
          <a:p>
            <a:r>
              <a:rPr lang="en-US" sz="3200" dirty="0"/>
              <a:t>In  all  other  patients  who  have  an  elevated  office  blood  pressure,  the  diagnosis  of  hypertension  should  be  confirmed  using  out-of-office  blood  pressure measurement whenever possible.</a:t>
            </a:r>
          </a:p>
          <a:p>
            <a:r>
              <a:rPr lang="en-US" sz="3200" dirty="0"/>
              <a:t> ABPM  is considered  the “gold  standard”  in determining out-of-office blood pressure.</a:t>
            </a:r>
          </a:p>
          <a:p>
            <a:endParaRPr lang="en-US" sz="3200" dirty="0"/>
          </a:p>
          <a:p>
            <a:pPr marL="0" indent="0">
              <a:buNone/>
            </a:pP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6934" y="0"/>
            <a:ext cx="3333330" cy="2133600"/>
          </a:xfrm>
          <a:prstGeom prst="rect">
            <a:avLst/>
          </a:prstGeom>
        </p:spPr>
      </p:pic>
      <p:pic>
        <p:nvPicPr>
          <p:cNvPr id="6146" name="Picture 2" descr="C:\Users\App7\Desktop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9648" y="229892"/>
            <a:ext cx="2133600" cy="2133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764579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Diagnosis </a:t>
            </a:r>
            <a:br>
              <a:rPr lang="en-US" b="1" dirty="0"/>
            </a:br>
            <a:endParaRPr lang="en-US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4400" dirty="0"/>
              <a:t>Conventional office BP : &gt; = 140 SBP / &gt;=90</a:t>
            </a:r>
          </a:p>
          <a:p>
            <a:pPr marL="0" indent="0">
              <a:buNone/>
            </a:pPr>
            <a:r>
              <a:rPr lang="en-US" sz="4400" dirty="0"/>
              <a:t>AOBP , Home BP , day time ABPM : &gt;=135 / &gt;=85</a:t>
            </a:r>
          </a:p>
          <a:p>
            <a:pPr marL="0" indent="0">
              <a:buNone/>
            </a:pPr>
            <a:r>
              <a:rPr lang="en-US" sz="4400" dirty="0"/>
              <a:t>Night time ABPM :&gt; = 120/ &gt;=70</a:t>
            </a:r>
          </a:p>
          <a:p>
            <a:pPr marL="0" indent="0">
              <a:buNone/>
            </a:pPr>
            <a:r>
              <a:rPr lang="en-US" sz="4400" dirty="0"/>
              <a:t>24/48 h average : &gt;= 130 / &gt;= 80 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6934" y="0"/>
            <a:ext cx="333333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5808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TREATMENT</a:t>
            </a:r>
            <a:br>
              <a:rPr lang="en-US" b="1" dirty="0"/>
            </a:br>
            <a:endParaRPr lang="en-US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4400" b="1" dirty="0"/>
              <a:t>J curve theory </a:t>
            </a:r>
          </a:p>
          <a:p>
            <a:pPr marL="0" indent="0">
              <a:buNone/>
            </a:pPr>
            <a:endParaRPr lang="en-US" sz="4400" b="1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6934" y="0"/>
            <a:ext cx="3333330" cy="2133600"/>
          </a:xfrm>
          <a:prstGeom prst="rect">
            <a:avLst/>
          </a:prstGeom>
        </p:spPr>
      </p:pic>
      <p:pic>
        <p:nvPicPr>
          <p:cNvPr id="3074" name="Picture 2" descr="C:\Users\App7\Desktop\1\Blank_J-curv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83084" y="2842939"/>
            <a:ext cx="5508171" cy="54330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565808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  6. Emotional stress</a:t>
            </a:r>
          </a:p>
          <a:p>
            <a:pPr marL="0" indent="0">
              <a:buNone/>
            </a:pPr>
            <a:r>
              <a:rPr lang="en-US" b="1" dirty="0"/>
              <a:t>  7. Salt</a:t>
            </a:r>
          </a:p>
          <a:p>
            <a:pPr marL="0" indent="0">
              <a:buNone/>
            </a:pPr>
            <a:r>
              <a:rPr lang="en-US" b="1" dirty="0"/>
              <a:t>  8. low K 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5651" y="814224"/>
            <a:ext cx="6412706" cy="426736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944" y="5188223"/>
            <a:ext cx="3304744" cy="359679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4418" y="5522861"/>
            <a:ext cx="3469482" cy="3454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094921"/>
      </p:ext>
    </p:extLst>
  </p:cSld>
  <p:clrMapOvr>
    <a:masterClrMapping/>
  </p:clrMapOvr>
  <p:transition spd="med"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TREATMENT</a:t>
            </a:r>
            <a:br>
              <a:rPr lang="en-US" b="1" dirty="0"/>
            </a:br>
            <a:endParaRPr lang="en-US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4400" b="1" dirty="0"/>
              <a:t>Goal: </a:t>
            </a:r>
            <a:r>
              <a:rPr lang="en-US" sz="4400" dirty="0"/>
              <a:t> &lt; 130 SBP , &lt; 80 DBP but not &lt; 60</a:t>
            </a:r>
          </a:p>
          <a:p>
            <a:pPr marL="0" indent="0">
              <a:buNone/>
            </a:pPr>
            <a:endParaRPr lang="en-US" sz="4400" b="1" dirty="0"/>
          </a:p>
          <a:p>
            <a:pPr marL="0" indent="0">
              <a:buNone/>
            </a:pPr>
            <a:r>
              <a:rPr lang="en-US" sz="4400" b="1" dirty="0"/>
              <a:t>More tight BP control in DM: </a:t>
            </a:r>
            <a:r>
              <a:rPr lang="en-US" sz="4400" dirty="0"/>
              <a:t> decrease CV death and </a:t>
            </a:r>
            <a:r>
              <a:rPr lang="en-US" sz="4400" dirty="0" err="1"/>
              <a:t>microvascular</a:t>
            </a:r>
            <a:r>
              <a:rPr lang="en-US" sz="4400" dirty="0"/>
              <a:t> </a:t>
            </a:r>
            <a:r>
              <a:rPr lang="en-US" sz="4400" dirty="0" err="1"/>
              <a:t>sequlea</a:t>
            </a:r>
            <a:endParaRPr lang="en-US" sz="4400" dirty="0"/>
          </a:p>
          <a:p>
            <a:pPr marL="0" indent="0">
              <a:buNone/>
            </a:pPr>
            <a:endParaRPr lang="en-US" sz="4400" b="1" dirty="0"/>
          </a:p>
          <a:p>
            <a:pPr marL="0" indent="0">
              <a:buNone/>
            </a:pPr>
            <a:endParaRPr lang="en-US" sz="4400" b="1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6934" y="0"/>
            <a:ext cx="333333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5808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b="1" dirty="0">
                <a:solidFill>
                  <a:srgbClr val="FF0000"/>
                </a:solidFill>
              </a:rPr>
              <a:t>Non pharmacologic therapy</a:t>
            </a:r>
            <a:br>
              <a:rPr lang="en-US" sz="5400" b="1" dirty="0">
                <a:solidFill>
                  <a:srgbClr val="FF0000"/>
                </a:solidFill>
              </a:rPr>
            </a:b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576" y="2876611"/>
            <a:ext cx="12680067" cy="552704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2400" b="1" dirty="0"/>
          </a:p>
          <a:p>
            <a:r>
              <a:rPr lang="en-US" sz="2400" b="1" dirty="0"/>
              <a:t>Weight  loss –1 mmHg for every 1 kg of weight lost</a:t>
            </a:r>
          </a:p>
          <a:p>
            <a:r>
              <a:rPr lang="en-US" sz="2400" b="1" dirty="0"/>
              <a:t>DASH diet </a:t>
            </a:r>
          </a:p>
          <a:p>
            <a:r>
              <a:rPr lang="en-US" sz="2400" b="1" dirty="0"/>
              <a:t>Dietary salt restriction: &lt; 1500 mg Na</a:t>
            </a:r>
          </a:p>
          <a:p>
            <a:r>
              <a:rPr lang="en-US" sz="2400" b="1" dirty="0"/>
              <a:t>Potassium supplementation : 3500-5000 mg </a:t>
            </a:r>
          </a:p>
          <a:p>
            <a:r>
              <a:rPr lang="en-US" sz="2400" b="1" dirty="0"/>
              <a:t>Exercise – Aerobic: 90 -150 min / w</a:t>
            </a:r>
          </a:p>
          <a:p>
            <a:r>
              <a:rPr lang="en-US" sz="2400" b="1" dirty="0"/>
              <a:t>Limited alcohol intake : &lt; 28 / 14 </a:t>
            </a:r>
            <a:r>
              <a:rPr lang="en-US" sz="2400" b="1" dirty="0" err="1"/>
              <a:t>gr</a:t>
            </a:r>
            <a:endParaRPr lang="en-US" sz="2000" b="1" dirty="0"/>
          </a:p>
        </p:txBody>
      </p:sp>
      <p:pic>
        <p:nvPicPr>
          <p:cNvPr id="4098" name="Picture 2" descr="C:\Users\App7\Desktop\1\download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92646" y="740229"/>
            <a:ext cx="3592285" cy="3592285"/>
          </a:xfrm>
          <a:prstGeom prst="rect">
            <a:avLst/>
          </a:prstGeom>
          <a:noFill/>
        </p:spPr>
      </p:pic>
      <p:pic>
        <p:nvPicPr>
          <p:cNvPr id="4100" name="Picture 4" descr="C:\Users\App7\Desktop\1\download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67659" y="462641"/>
            <a:ext cx="3651138" cy="3903521"/>
          </a:xfrm>
          <a:prstGeom prst="rect">
            <a:avLst/>
          </a:prstGeom>
          <a:noFill/>
        </p:spPr>
      </p:pic>
      <p:pic>
        <p:nvPicPr>
          <p:cNvPr id="4101" name="Picture 5" descr="C:\Users\App7\Desktop\1\download (1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36631" y="5808209"/>
            <a:ext cx="3406208" cy="3406208"/>
          </a:xfrm>
          <a:prstGeom prst="rect">
            <a:avLst/>
          </a:prstGeom>
          <a:noFill/>
        </p:spPr>
      </p:pic>
      <p:pic>
        <p:nvPicPr>
          <p:cNvPr id="4102" name="Picture 6" descr="C:\Users\App7\Desktop\1\download (2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16743" y="5917066"/>
            <a:ext cx="2796608" cy="2796608"/>
          </a:xfrm>
          <a:prstGeom prst="rect">
            <a:avLst/>
          </a:prstGeom>
          <a:noFill/>
        </p:spPr>
      </p:pic>
      <p:pic>
        <p:nvPicPr>
          <p:cNvPr id="4103" name="Picture 7" descr="C:\Users\App7\Desktop\1\download (3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91943" y="6283097"/>
            <a:ext cx="3493974" cy="28599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063038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Who should be treated?!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pPr marL="742950" indent="-742950">
              <a:buFont typeface="+mj-lt"/>
              <a:buAutoNum type="arabicPeriod"/>
            </a:pPr>
            <a:r>
              <a:rPr lang="en-US" dirty="0"/>
              <a:t>Patients with out-of-office daytime </a:t>
            </a:r>
            <a:r>
              <a:rPr lang="en-US" dirty="0">
                <a:solidFill>
                  <a:srgbClr val="FF0000"/>
                </a:solidFill>
              </a:rPr>
              <a:t>SBP ≥135 mmHg or DBP  ≥85 mmHg</a:t>
            </a:r>
            <a:r>
              <a:rPr lang="en-US" dirty="0"/>
              <a:t> (or an average </a:t>
            </a:r>
            <a:r>
              <a:rPr lang="en-US" dirty="0">
                <a:solidFill>
                  <a:srgbClr val="FF0000"/>
                </a:solidFill>
              </a:rPr>
              <a:t>office SBP ≥140 mmHg or DBP ≥90 mmHg</a:t>
            </a:r>
            <a:r>
              <a:rPr lang="en-US" dirty="0"/>
              <a:t>)</a:t>
            </a:r>
          </a:p>
          <a:p>
            <a:pPr marL="742950" indent="-742950">
              <a:buFont typeface="+mj-lt"/>
              <a:buAutoNum type="arabicPeriod"/>
            </a:pPr>
            <a:endParaRPr lang="en-US" dirty="0"/>
          </a:p>
          <a:p>
            <a:pPr marL="742950" indent="-742950">
              <a:buFont typeface="+mj-lt"/>
              <a:buAutoNum type="arabicPeriod"/>
            </a:pPr>
            <a:r>
              <a:rPr lang="en-US" dirty="0"/>
              <a:t>Patients with an out-of-office blood pressure (mean home or daytime ambulatory) </a:t>
            </a:r>
            <a:r>
              <a:rPr lang="en-US" dirty="0">
                <a:solidFill>
                  <a:srgbClr val="FF0000"/>
                </a:solidFill>
              </a:rPr>
              <a:t>≥130 mmHg systolic or ≥80 mmHg diastolic </a:t>
            </a:r>
            <a:r>
              <a:rPr lang="en-US" dirty="0"/>
              <a:t>(or office readings ≥130 mmHg systolic or ≥80 mmHg diastolic) who have one or more of the following features:</a:t>
            </a:r>
          </a:p>
          <a:p>
            <a:pPr marL="514350" indent="-514350"/>
            <a:r>
              <a:rPr lang="en-US" dirty="0"/>
              <a:t>Established  clinical  cardiovascular  disease  (  chronic  coronary  syndrome  ,heart  failure,  carotid  disease,  previous stroke , PAD)</a:t>
            </a:r>
          </a:p>
          <a:p>
            <a:pPr marL="514350" indent="-514350"/>
            <a:r>
              <a:rPr lang="en-US" dirty="0"/>
              <a:t>Type 2 diabetes mellitus</a:t>
            </a:r>
          </a:p>
          <a:p>
            <a:pPr marL="514350" indent="-514350"/>
            <a:r>
              <a:rPr lang="en-US" dirty="0"/>
              <a:t>Chronic kidney disease</a:t>
            </a:r>
          </a:p>
          <a:p>
            <a:pPr marL="514350" indent="-514350"/>
            <a:r>
              <a:rPr lang="en-US" dirty="0"/>
              <a:t>Age 65 years or older</a:t>
            </a:r>
          </a:p>
          <a:p>
            <a:pPr marL="514350" indent="-514350"/>
            <a:r>
              <a:rPr lang="en-US" dirty="0"/>
              <a:t>An estimated 10-year risk of atherosclerotic cardiovascular disease of at least 10 percent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6934" y="0"/>
            <a:ext cx="333333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3482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2" name="Picture 2" descr="C:\Users\App7\Desktop\image-asse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2718" y="0"/>
            <a:ext cx="11759523" cy="9536973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CHOICES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742950" indent="-742950">
              <a:buFont typeface="+mj-lt"/>
              <a:buAutoNum type="arabicPeriod"/>
            </a:pPr>
            <a:r>
              <a:rPr lang="en-US" dirty="0"/>
              <a:t>Thiazide-like or thiazide-type </a:t>
            </a:r>
            <a:r>
              <a:rPr lang="en-US" b="1" dirty="0"/>
              <a:t>diuretics </a:t>
            </a:r>
          </a:p>
          <a:p>
            <a:pPr marL="742950" indent="-742950">
              <a:buFont typeface="+mj-lt"/>
              <a:buAutoNum type="arabicPeriod"/>
            </a:pPr>
            <a:r>
              <a:rPr lang="en-US" dirty="0"/>
              <a:t>Long-acting </a:t>
            </a:r>
            <a:r>
              <a:rPr lang="en-US" b="1" dirty="0"/>
              <a:t>calcium channel blockers </a:t>
            </a:r>
            <a:r>
              <a:rPr lang="en-US" dirty="0"/>
              <a:t>(</a:t>
            </a:r>
            <a:r>
              <a:rPr lang="en-US" dirty="0" err="1"/>
              <a:t>Dihydropyridine</a:t>
            </a:r>
            <a:r>
              <a:rPr lang="en-US" dirty="0"/>
              <a:t> such as amlodipine) </a:t>
            </a:r>
          </a:p>
          <a:p>
            <a:pPr marL="742950" indent="-742950">
              <a:buFont typeface="+mj-lt"/>
              <a:buAutoNum type="arabicPeriod"/>
            </a:pPr>
            <a:r>
              <a:rPr lang="en-US" dirty="0"/>
              <a:t>RAASI : </a:t>
            </a:r>
            <a:r>
              <a:rPr lang="en-US" dirty="0" err="1"/>
              <a:t>Angiotensin</a:t>
            </a:r>
            <a:r>
              <a:rPr lang="en-US" dirty="0"/>
              <a:t>-converting enzyme (ACE) inhibitors / </a:t>
            </a:r>
            <a:r>
              <a:rPr lang="en-US" dirty="0" err="1"/>
              <a:t>Angiotensin</a:t>
            </a:r>
            <a:r>
              <a:rPr lang="en-US" dirty="0"/>
              <a:t> II receptor blockers (ARBs)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6934" y="0"/>
            <a:ext cx="333333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3752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CHOICES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742950" indent="-742950">
              <a:buFont typeface="+mj-lt"/>
              <a:buAutoNum type="arabicPeriod"/>
            </a:pPr>
            <a:r>
              <a:rPr lang="en-US" dirty="0"/>
              <a:t>Thiazide-like or thiazide-type </a:t>
            </a:r>
            <a:r>
              <a:rPr lang="en-US" b="1" dirty="0"/>
              <a:t>diuretics </a:t>
            </a:r>
          </a:p>
          <a:p>
            <a:pPr marL="742950" indent="-742950">
              <a:buFont typeface="+mj-lt"/>
              <a:buAutoNum type="arabicPeriod"/>
            </a:pPr>
            <a:r>
              <a:rPr lang="en-US" b="1" dirty="0"/>
              <a:t>RAASI</a:t>
            </a:r>
            <a:r>
              <a:rPr lang="en-US" dirty="0"/>
              <a:t> : </a:t>
            </a:r>
            <a:r>
              <a:rPr lang="en-US" dirty="0" err="1"/>
              <a:t>Angiotensin</a:t>
            </a:r>
            <a:r>
              <a:rPr lang="en-US" dirty="0"/>
              <a:t>-converting enzyme inhibitors (</a:t>
            </a:r>
            <a:r>
              <a:rPr lang="en-US" b="1" dirty="0"/>
              <a:t>ACEI </a:t>
            </a:r>
            <a:r>
              <a:rPr lang="en-US" dirty="0"/>
              <a:t>) / </a:t>
            </a:r>
            <a:r>
              <a:rPr lang="en-US" dirty="0" err="1"/>
              <a:t>Angiotensin</a:t>
            </a:r>
            <a:r>
              <a:rPr lang="en-US" dirty="0"/>
              <a:t> II receptor blockers (</a:t>
            </a:r>
            <a:r>
              <a:rPr lang="en-US" b="1" dirty="0"/>
              <a:t>ARBs</a:t>
            </a:r>
            <a:r>
              <a:rPr lang="en-US" dirty="0"/>
              <a:t>)</a:t>
            </a:r>
            <a:endParaRPr lang="en-US" b="1" dirty="0"/>
          </a:p>
          <a:p>
            <a:pPr marL="742950" indent="-742950">
              <a:buFont typeface="+mj-lt"/>
              <a:buAutoNum type="arabicPeriod"/>
            </a:pPr>
            <a:r>
              <a:rPr lang="en-US" b="1" dirty="0"/>
              <a:t>Calcium channel blockers </a:t>
            </a:r>
            <a:r>
              <a:rPr lang="en-US" dirty="0"/>
              <a:t>(</a:t>
            </a:r>
            <a:r>
              <a:rPr lang="en-US" dirty="0" err="1"/>
              <a:t>Dihydropyridine</a:t>
            </a:r>
            <a:r>
              <a:rPr lang="en-US" dirty="0"/>
              <a:t> such as </a:t>
            </a:r>
            <a:r>
              <a:rPr lang="en-US" b="1" dirty="0" err="1"/>
              <a:t>amlodipine</a:t>
            </a:r>
            <a:r>
              <a:rPr lang="en-US" dirty="0"/>
              <a:t>)</a:t>
            </a:r>
          </a:p>
          <a:p>
            <a:pPr marL="742950" indent="-742950">
              <a:buFont typeface="+mj-lt"/>
              <a:buAutoNum type="arabicPeriod"/>
            </a:pPr>
            <a:r>
              <a:rPr lang="en-US" dirty="0"/>
              <a:t>Beta blockers</a:t>
            </a:r>
          </a:p>
          <a:p>
            <a:pPr marL="742950" indent="-742950">
              <a:buFont typeface="+mj-lt"/>
              <a:buAutoNum type="arabicPeriod"/>
            </a:pPr>
            <a:r>
              <a:rPr lang="en-US" dirty="0"/>
              <a:t>Alpha blockers</a:t>
            </a:r>
          </a:p>
          <a:p>
            <a:pPr marL="742950" indent="-742950">
              <a:buFont typeface="+mj-lt"/>
              <a:buAutoNum type="arabicPeriod"/>
            </a:pPr>
            <a:r>
              <a:rPr lang="en-US" dirty="0" err="1"/>
              <a:t>Sympatholytic</a:t>
            </a:r>
            <a:endParaRPr lang="en-US" dirty="0"/>
          </a:p>
          <a:p>
            <a:pPr marL="742950" indent="-742950">
              <a:buFont typeface="+mj-lt"/>
              <a:buAutoNum type="arabicPeriod"/>
            </a:pPr>
            <a:r>
              <a:rPr lang="en-US" dirty="0"/>
              <a:t>Direct vasodilator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6934" y="0"/>
            <a:ext cx="333333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3752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Diuretics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 descr="C:\Users\App7\Desktop\1\nephron-diuretic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310" y="0"/>
            <a:ext cx="12014805" cy="950674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>
                <a:solidFill>
                  <a:srgbClr val="FF0000"/>
                </a:solidFill>
              </a:rPr>
              <a:t>Thiazide</a:t>
            </a:r>
            <a:r>
              <a:rPr lang="en-US" b="1" dirty="0">
                <a:solidFill>
                  <a:srgbClr val="FF0000"/>
                </a:solidFill>
              </a:rPr>
              <a:t>-type diuretics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Thiazide</a:t>
            </a:r>
            <a:r>
              <a:rPr lang="en-US" dirty="0"/>
              <a:t>-type </a:t>
            </a:r>
            <a:r>
              <a:rPr lang="en-US" b="1" dirty="0"/>
              <a:t>diuretics: </a:t>
            </a:r>
          </a:p>
          <a:p>
            <a:pPr marL="742950" indent="-742950">
              <a:buFont typeface="+mj-lt"/>
              <a:buAutoNum type="arabicPeriod"/>
            </a:pPr>
            <a:r>
              <a:rPr lang="en-US" dirty="0"/>
              <a:t>Inhibits Na- </a:t>
            </a:r>
            <a:r>
              <a:rPr lang="en-US" dirty="0" err="1"/>
              <a:t>Cl</a:t>
            </a:r>
            <a:r>
              <a:rPr lang="en-US" dirty="0"/>
              <a:t> pump in distal </a:t>
            </a:r>
            <a:r>
              <a:rPr lang="en-US" dirty="0" err="1"/>
              <a:t>tobule</a:t>
            </a:r>
            <a:r>
              <a:rPr lang="en-US" dirty="0"/>
              <a:t> </a:t>
            </a:r>
            <a:r>
              <a:rPr lang="en-US" dirty="0">
                <a:sym typeface="Wingdings" pitchFamily="2" charset="2"/>
              </a:rPr>
              <a:t> Na excretion , K loss, less ca loss</a:t>
            </a:r>
          </a:p>
          <a:p>
            <a:pPr marL="742950" indent="-742950">
              <a:buFont typeface="+mj-lt"/>
              <a:buAutoNum type="arabicPeriod"/>
            </a:pPr>
            <a:r>
              <a:rPr lang="en-US" dirty="0">
                <a:sym typeface="Wingdings" pitchFamily="2" charset="2"/>
              </a:rPr>
              <a:t>Vasodilator effect in </a:t>
            </a:r>
            <a:r>
              <a:rPr lang="en-US" dirty="0" err="1">
                <a:sym typeface="Wingdings" pitchFamily="2" charset="2"/>
              </a:rPr>
              <a:t>longterm</a:t>
            </a:r>
            <a:endParaRPr lang="en-US" dirty="0">
              <a:sym typeface="Wingdings" pitchFamily="2" charset="2"/>
            </a:endParaRPr>
          </a:p>
          <a:p>
            <a:pPr marL="742950" indent="-742950">
              <a:buFont typeface="+mj-lt"/>
              <a:buAutoNum type="arabicPeriod"/>
            </a:pPr>
            <a:endParaRPr lang="en-US" dirty="0">
              <a:sym typeface="Wingdings" pitchFamily="2" charset="2"/>
            </a:endParaRPr>
          </a:p>
          <a:p>
            <a:pPr marL="742950" indent="-742950"/>
            <a:r>
              <a:rPr lang="en-US" dirty="0">
                <a:sym typeface="Wingdings" pitchFamily="2" charset="2"/>
              </a:rPr>
              <a:t>More potent with ACEI/ARB</a:t>
            </a:r>
          </a:p>
          <a:p>
            <a:pPr marL="742950" indent="-742950"/>
            <a:r>
              <a:rPr lang="en-US" dirty="0">
                <a:sym typeface="Wingdings" pitchFamily="2" charset="2"/>
              </a:rPr>
              <a:t>Less potent with CCB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6934" y="0"/>
            <a:ext cx="3333330" cy="21336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>
                <a:solidFill>
                  <a:srgbClr val="FF0000"/>
                </a:solidFill>
              </a:rPr>
              <a:t>Thiazide</a:t>
            </a:r>
            <a:r>
              <a:rPr lang="en-US" b="1" dirty="0">
                <a:solidFill>
                  <a:srgbClr val="FF0000"/>
                </a:solidFill>
              </a:rPr>
              <a:t>-type diuretics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Thiazide</a:t>
            </a:r>
            <a:r>
              <a:rPr lang="en-US" dirty="0"/>
              <a:t>-type </a:t>
            </a:r>
            <a:r>
              <a:rPr lang="en-US" b="1" dirty="0"/>
              <a:t>diuretics adverse effects:</a:t>
            </a:r>
          </a:p>
          <a:p>
            <a:endParaRPr lang="en-US" b="1" dirty="0"/>
          </a:p>
          <a:p>
            <a:pPr marL="742950" indent="-742950">
              <a:buFont typeface="+mj-lt"/>
              <a:buAutoNum type="arabicPeriod"/>
            </a:pPr>
            <a:r>
              <a:rPr lang="en-US" b="1" dirty="0" err="1"/>
              <a:t>Hypokalemic</a:t>
            </a:r>
            <a:r>
              <a:rPr lang="en-US" b="1" dirty="0"/>
              <a:t> metabolic alkalosis</a:t>
            </a:r>
          </a:p>
          <a:p>
            <a:pPr marL="742950" indent="-742950">
              <a:buFont typeface="+mj-lt"/>
              <a:buAutoNum type="arabicPeriod"/>
            </a:pPr>
            <a:r>
              <a:rPr lang="en-US" b="1" dirty="0"/>
              <a:t>Hyperglycemia</a:t>
            </a:r>
          </a:p>
          <a:p>
            <a:pPr marL="742950" indent="-742950">
              <a:buFont typeface="+mj-lt"/>
              <a:buAutoNum type="arabicPeriod"/>
            </a:pPr>
            <a:r>
              <a:rPr lang="en-US" b="1" dirty="0" err="1"/>
              <a:t>Hyperuricemia</a:t>
            </a:r>
            <a:endParaRPr lang="en-US" b="1" dirty="0"/>
          </a:p>
          <a:p>
            <a:pPr marL="742950" indent="-742950">
              <a:buFont typeface="+mj-lt"/>
              <a:buAutoNum type="arabicPeriod"/>
            </a:pPr>
            <a:r>
              <a:rPr lang="en-US" b="1" dirty="0"/>
              <a:t>Hypercholesterolemia</a:t>
            </a:r>
          </a:p>
          <a:p>
            <a:pPr marL="742950" indent="-742950">
              <a:buFont typeface="+mj-lt"/>
              <a:buAutoNum type="arabicPeriod"/>
            </a:pPr>
            <a:r>
              <a:rPr lang="en-US" b="1" dirty="0" err="1"/>
              <a:t>Hyponatremia</a:t>
            </a:r>
            <a:endParaRPr lang="en-US" b="1" dirty="0"/>
          </a:p>
          <a:p>
            <a:pPr marL="742950" indent="-742950">
              <a:buFont typeface="+mj-lt"/>
              <a:buAutoNum type="arabicPeriod"/>
            </a:pPr>
            <a:endParaRPr lang="en-US" b="1" dirty="0"/>
          </a:p>
          <a:p>
            <a:pPr marL="742950" indent="-742950">
              <a:buFont typeface="+mj-lt"/>
              <a:buAutoNum type="arabicPeriod"/>
            </a:pPr>
            <a:endParaRPr lang="en-US" b="1" dirty="0"/>
          </a:p>
          <a:p>
            <a:pPr marL="742950" indent="-742950">
              <a:buFont typeface="+mj-lt"/>
              <a:buAutoNum type="arabicPeriod"/>
            </a:pPr>
            <a:endParaRPr lang="en-US" b="1" dirty="0"/>
          </a:p>
          <a:p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6934" y="0"/>
            <a:ext cx="3333330" cy="21336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>
                <a:solidFill>
                  <a:srgbClr val="FF0000"/>
                </a:solidFill>
              </a:rPr>
              <a:t>Thiazide</a:t>
            </a:r>
            <a:r>
              <a:rPr lang="en-US" b="1" dirty="0">
                <a:solidFill>
                  <a:srgbClr val="FF0000"/>
                </a:solidFill>
              </a:rPr>
              <a:t>-type diuretics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Hydrochlorothiazide </a:t>
            </a:r>
            <a:r>
              <a:rPr lang="en-US" b="1" dirty="0">
                <a:sym typeface="Wingdings" pitchFamily="2" charset="2"/>
              </a:rPr>
              <a:t> 6.25 – 50 mg /day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6934" y="0"/>
            <a:ext cx="3333330" cy="2133600"/>
          </a:xfrm>
          <a:prstGeom prst="rect">
            <a:avLst/>
          </a:prstGeom>
        </p:spPr>
      </p:pic>
      <p:pic>
        <p:nvPicPr>
          <p:cNvPr id="5" name="Picture 2" descr="C:\Users\App7\Desktop\1\download (4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04859" y="3827008"/>
            <a:ext cx="4625408" cy="4625408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Environmental effect on HTN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en-US" sz="3600" b="1" dirty="0"/>
              <a:t>Sedentary life style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600" b="1" dirty="0"/>
              <a:t>Emotional stress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600" b="1" dirty="0"/>
              <a:t>Smoking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600" b="1" dirty="0"/>
              <a:t>Alcohol usage 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600" b="1" dirty="0"/>
              <a:t>Caffeine 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600" b="1" dirty="0"/>
              <a:t>Obesity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600" b="1" dirty="0"/>
              <a:t>More Sodium intake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600" b="1" dirty="0"/>
              <a:t>Less potassium and calcium intake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600" b="1" dirty="0">
                <a:solidFill>
                  <a:srgbClr val="FF0000"/>
                </a:solidFill>
              </a:rPr>
              <a:t>Urinary Na / K </a:t>
            </a:r>
          </a:p>
          <a:p>
            <a:pPr marL="742950" indent="-742950">
              <a:buFont typeface="+mj-lt"/>
              <a:buAutoNum type="arabicPeriod"/>
            </a:pPr>
            <a:endParaRPr lang="en-US" sz="3600" b="1" dirty="0"/>
          </a:p>
          <a:p>
            <a:pPr marL="742950" indent="-742950">
              <a:buFont typeface="+mj-lt"/>
              <a:buAutoNum type="arabicPeriod"/>
            </a:pPr>
            <a:endParaRPr lang="en-US" sz="36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6934" y="0"/>
            <a:ext cx="333333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20897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>
                <a:solidFill>
                  <a:srgbClr val="FF0000"/>
                </a:solidFill>
              </a:rPr>
              <a:t>Thiazide</a:t>
            </a:r>
            <a:r>
              <a:rPr lang="en-US" b="1" dirty="0">
                <a:solidFill>
                  <a:srgbClr val="FF0000"/>
                </a:solidFill>
              </a:rPr>
              <a:t>-type diuretics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err="1"/>
              <a:t>Chlortalidone</a:t>
            </a:r>
            <a:r>
              <a:rPr lang="en-US" b="1" dirty="0">
                <a:sym typeface="Wingdings" pitchFamily="2" charset="2"/>
              </a:rPr>
              <a:t> longer half life , more potent , more K loss</a:t>
            </a:r>
          </a:p>
          <a:p>
            <a:endParaRPr lang="en-US" b="1" dirty="0">
              <a:sym typeface="Wingdings" pitchFamily="2" charset="2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6934" y="0"/>
            <a:ext cx="3333330" cy="2133600"/>
          </a:xfrm>
          <a:prstGeom prst="rect">
            <a:avLst/>
          </a:prstGeom>
        </p:spPr>
      </p:pic>
      <p:pic>
        <p:nvPicPr>
          <p:cNvPr id="6147" name="Picture 3" descr="C:\Users\App7\Desktop\1\download (5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28685" y="5400675"/>
            <a:ext cx="5277767" cy="3307896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>
                <a:solidFill>
                  <a:srgbClr val="FF0000"/>
                </a:solidFill>
              </a:rPr>
              <a:t>Thiazide</a:t>
            </a:r>
            <a:r>
              <a:rPr lang="en-US" b="1" dirty="0">
                <a:solidFill>
                  <a:srgbClr val="FF0000"/>
                </a:solidFill>
              </a:rPr>
              <a:t>-type diuretics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Caution in acute untreated Goat</a:t>
            </a:r>
          </a:p>
          <a:p>
            <a:r>
              <a:rPr lang="en-US" dirty="0">
                <a:sym typeface="Wingdings" pitchFamily="2" charset="2"/>
              </a:rPr>
              <a:t>Avoid </a:t>
            </a:r>
            <a:r>
              <a:rPr lang="en-US" dirty="0" err="1">
                <a:sym typeface="Wingdings" pitchFamily="2" charset="2"/>
              </a:rPr>
              <a:t>hypokalemia</a:t>
            </a:r>
            <a:r>
              <a:rPr lang="en-US" dirty="0">
                <a:sym typeface="Wingdings" pitchFamily="2" charset="2"/>
              </a:rPr>
              <a:t> : add K sparing diuretics  </a:t>
            </a:r>
            <a:r>
              <a:rPr lang="en-US" dirty="0" err="1">
                <a:sym typeface="Wingdings" pitchFamily="2" charset="2"/>
              </a:rPr>
              <a:t>Amiloride</a:t>
            </a:r>
            <a:r>
              <a:rPr lang="en-US" dirty="0">
                <a:sym typeface="Wingdings" pitchFamily="2" charset="2"/>
              </a:rPr>
              <a:t> , </a:t>
            </a:r>
            <a:r>
              <a:rPr lang="en-US" dirty="0" err="1">
                <a:sym typeface="Wingdings" pitchFamily="2" charset="2"/>
              </a:rPr>
              <a:t>triamterene</a:t>
            </a:r>
            <a:endParaRPr lang="en-US" dirty="0">
              <a:sym typeface="Wingdings" pitchFamily="2" charset="2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6934" y="0"/>
            <a:ext cx="3333330" cy="21336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MRA : </a:t>
            </a:r>
            <a:r>
              <a:rPr lang="en-US" b="1" dirty="0" err="1">
                <a:solidFill>
                  <a:srgbClr val="FF0000"/>
                </a:solidFill>
              </a:rPr>
              <a:t>mineralocorticoid</a:t>
            </a:r>
            <a:r>
              <a:rPr lang="en-US" b="1" dirty="0">
                <a:solidFill>
                  <a:srgbClr val="FF0000"/>
                </a:solidFill>
              </a:rPr>
              <a:t> receptor antagonists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Spironolactone</a:t>
            </a:r>
            <a:r>
              <a:rPr lang="en-US" dirty="0"/>
              <a:t> (slight androgenic antagonist) </a:t>
            </a:r>
          </a:p>
          <a:p>
            <a:r>
              <a:rPr lang="en-US" dirty="0" err="1"/>
              <a:t>Eplerenone</a:t>
            </a:r>
            <a:endParaRPr lang="en-US" dirty="0"/>
          </a:p>
          <a:p>
            <a:endParaRPr lang="en-US" dirty="0"/>
          </a:p>
          <a:p>
            <a:pPr>
              <a:buFont typeface="Wingdings"/>
              <a:buChar char="à"/>
            </a:pPr>
            <a:r>
              <a:rPr lang="en-US" dirty="0" err="1">
                <a:sym typeface="Wingdings" pitchFamily="2" charset="2"/>
              </a:rPr>
              <a:t>Aldosterone</a:t>
            </a:r>
            <a:r>
              <a:rPr lang="en-US" dirty="0">
                <a:sym typeface="Wingdings" pitchFamily="2" charset="2"/>
              </a:rPr>
              <a:t> receptor blockage  excretion Na </a:t>
            </a:r>
          </a:p>
          <a:p>
            <a:pPr>
              <a:buFont typeface="Wingdings"/>
              <a:buChar char="à"/>
            </a:pPr>
            <a:endParaRPr lang="en-US" dirty="0">
              <a:sym typeface="Wingdings" pitchFamily="2" charset="2"/>
            </a:endParaRPr>
          </a:p>
          <a:p>
            <a:pPr>
              <a:buFont typeface="Wingdings"/>
              <a:buChar char="à"/>
            </a:pPr>
            <a:r>
              <a:rPr lang="en-US" dirty="0">
                <a:sym typeface="Wingdings" pitchFamily="2" charset="2"/>
              </a:rPr>
              <a:t>For : </a:t>
            </a:r>
            <a:r>
              <a:rPr lang="en-US" dirty="0" err="1">
                <a:sym typeface="Wingdings" pitchFamily="2" charset="2"/>
              </a:rPr>
              <a:t>Hyperaldosteronism</a:t>
            </a:r>
            <a:r>
              <a:rPr lang="en-US" dirty="0">
                <a:sym typeface="Wingdings" pitchFamily="2" charset="2"/>
              </a:rPr>
              <a:t> </a:t>
            </a:r>
          </a:p>
          <a:p>
            <a:pPr>
              <a:buFont typeface="Wingdings"/>
              <a:buChar char="à"/>
            </a:pPr>
            <a:r>
              <a:rPr lang="en-US" dirty="0" err="1">
                <a:sym typeface="Wingdings" pitchFamily="2" charset="2"/>
              </a:rPr>
              <a:t>Resitance</a:t>
            </a:r>
            <a:r>
              <a:rPr lang="en-US" dirty="0">
                <a:sym typeface="Wingdings" pitchFamily="2" charset="2"/>
              </a:rPr>
              <a:t> HTN </a:t>
            </a:r>
          </a:p>
          <a:p>
            <a:pPr>
              <a:buFont typeface="Wingdings"/>
              <a:buChar char="à"/>
            </a:pPr>
            <a:r>
              <a:rPr lang="en-US" dirty="0">
                <a:sym typeface="Wingdings" pitchFamily="2" charset="2"/>
              </a:rPr>
              <a:t>HF</a:t>
            </a:r>
            <a:endParaRPr lang="en-US" dirty="0"/>
          </a:p>
        </p:txBody>
      </p:sp>
    </p:spTree>
  </p:cSld>
  <p:clrMapOvr>
    <a:masterClrMapping/>
  </p:clrMapOvr>
  <p:transition spd="med"/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Loop diuretics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err="1"/>
              <a:t>Furosmide</a:t>
            </a:r>
            <a:r>
              <a:rPr lang="en-US" dirty="0"/>
              <a:t> </a:t>
            </a:r>
          </a:p>
          <a:p>
            <a:endParaRPr lang="en-US" dirty="0"/>
          </a:p>
          <a:p>
            <a:r>
              <a:rPr lang="en-US" dirty="0"/>
              <a:t>Inhibition Na / k / 2 </a:t>
            </a:r>
            <a:r>
              <a:rPr lang="en-US" dirty="0" err="1"/>
              <a:t>Cl</a:t>
            </a:r>
            <a:endParaRPr lang="en-US" dirty="0"/>
          </a:p>
          <a:p>
            <a:r>
              <a:rPr lang="en-US" dirty="0"/>
              <a:t> excretion </a:t>
            </a:r>
            <a:r>
              <a:rPr lang="en-US" dirty="0" err="1"/>
              <a:t>NaCl</a:t>
            </a:r>
            <a:r>
              <a:rPr lang="en-US" dirty="0"/>
              <a:t> and less K</a:t>
            </a:r>
          </a:p>
          <a:p>
            <a:endParaRPr lang="en-US" dirty="0"/>
          </a:p>
          <a:p>
            <a:r>
              <a:rPr lang="en-US" dirty="0"/>
              <a:t>Cause :</a:t>
            </a:r>
            <a:r>
              <a:rPr lang="en-US" dirty="0" err="1"/>
              <a:t>hypokalemic</a:t>
            </a:r>
            <a:r>
              <a:rPr lang="en-US" dirty="0"/>
              <a:t> metabolic alkalosis</a:t>
            </a:r>
          </a:p>
          <a:p>
            <a:r>
              <a:rPr lang="en-US" dirty="0"/>
              <a:t>Increase urinary Ca / mg</a:t>
            </a:r>
          </a:p>
          <a:p>
            <a:r>
              <a:rPr lang="en-US" dirty="0" err="1"/>
              <a:t>Hypovolemia</a:t>
            </a:r>
            <a:endParaRPr lang="en-US" dirty="0"/>
          </a:p>
          <a:p>
            <a:r>
              <a:rPr lang="en-US" dirty="0" err="1"/>
              <a:t>Autotoxicity</a:t>
            </a:r>
            <a:endParaRPr lang="en-US" dirty="0"/>
          </a:p>
          <a:p>
            <a:r>
              <a:rPr lang="en-US" dirty="0" err="1"/>
              <a:t>Hyperuricemia</a:t>
            </a:r>
            <a:endParaRPr lang="en-US" dirty="0"/>
          </a:p>
          <a:p>
            <a:endParaRPr lang="en-US" dirty="0"/>
          </a:p>
          <a:p>
            <a:r>
              <a:rPr lang="en-US" dirty="0"/>
              <a:t>For : HF + HTN</a:t>
            </a:r>
          </a:p>
          <a:p>
            <a:r>
              <a:rPr lang="en-US" dirty="0"/>
              <a:t>CKD , </a:t>
            </a:r>
            <a:r>
              <a:rPr lang="en-US" dirty="0" err="1"/>
              <a:t>cr</a:t>
            </a:r>
            <a:r>
              <a:rPr lang="en-US" dirty="0"/>
              <a:t> &gt; 2.5 and retention Na and edema 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6934" y="0"/>
            <a:ext cx="3333330" cy="21336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RAAS inhibitors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742950" indent="-742950">
              <a:buFont typeface="+mj-lt"/>
              <a:buAutoNum type="arabicPeriod"/>
            </a:pPr>
            <a:r>
              <a:rPr lang="en-US" dirty="0"/>
              <a:t>ACEI</a:t>
            </a:r>
          </a:p>
          <a:p>
            <a:pPr marL="742950" indent="-742950">
              <a:buFont typeface="+mj-lt"/>
              <a:buAutoNum type="arabicPeriod"/>
            </a:pPr>
            <a:r>
              <a:rPr lang="en-US" dirty="0"/>
              <a:t>ARB</a:t>
            </a:r>
          </a:p>
          <a:p>
            <a:pPr marL="742950" indent="-742950">
              <a:buFont typeface="+mj-lt"/>
              <a:buAutoNum type="arabicPeriod"/>
            </a:pPr>
            <a:r>
              <a:rPr lang="en-US" dirty="0"/>
              <a:t>direct </a:t>
            </a:r>
            <a:r>
              <a:rPr lang="en-US" dirty="0" err="1"/>
              <a:t>renin</a:t>
            </a:r>
            <a:r>
              <a:rPr lang="en-US" dirty="0"/>
              <a:t> inhibitor: </a:t>
            </a:r>
            <a:r>
              <a:rPr lang="en-US" dirty="0" err="1"/>
              <a:t>aliskiren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6934" y="0"/>
            <a:ext cx="3333330" cy="21336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RAAS inhibitors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742950" indent="-742950">
              <a:buNone/>
            </a:pPr>
            <a:r>
              <a:rPr lang="en-US" dirty="0"/>
              <a:t>ACEI : </a:t>
            </a:r>
          </a:p>
          <a:p>
            <a:pPr marL="742950" indent="-742950">
              <a:buNone/>
            </a:pPr>
            <a:r>
              <a:rPr lang="en-US" dirty="0"/>
              <a:t>Decrease ANG II </a:t>
            </a:r>
            <a:r>
              <a:rPr lang="en-US" dirty="0" err="1"/>
              <a:t>santesis</a:t>
            </a:r>
            <a:endParaRPr lang="en-US" dirty="0"/>
          </a:p>
          <a:p>
            <a:pPr marL="742950" indent="-742950">
              <a:buNone/>
            </a:pPr>
            <a:r>
              <a:rPr lang="en-US" dirty="0"/>
              <a:t>Increase </a:t>
            </a:r>
            <a:r>
              <a:rPr lang="en-US" dirty="0" err="1"/>
              <a:t>bradykinin</a:t>
            </a:r>
            <a:r>
              <a:rPr lang="en-US" dirty="0"/>
              <a:t> </a:t>
            </a:r>
            <a:r>
              <a:rPr lang="en-US" dirty="0">
                <a:sym typeface="Wingdings" pitchFamily="2" charset="2"/>
              </a:rPr>
              <a:t> vasodilator effect</a:t>
            </a:r>
          </a:p>
          <a:p>
            <a:pPr marL="742950" indent="-742950">
              <a:buNone/>
            </a:pPr>
            <a:r>
              <a:rPr lang="en-US" dirty="0">
                <a:sym typeface="Wingdings" pitchFamily="2" charset="2"/>
              </a:rPr>
              <a:t>Decrease sympathetic nervous system</a:t>
            </a:r>
          </a:p>
          <a:p>
            <a:pPr marL="742950" indent="-742950">
              <a:buNone/>
            </a:pPr>
            <a:endParaRPr lang="en-US" dirty="0">
              <a:sym typeface="Wingdings" pitchFamily="2" charset="2"/>
            </a:endParaRPr>
          </a:p>
          <a:p>
            <a:pPr marL="742950" indent="-742950">
              <a:buNone/>
            </a:pPr>
            <a:r>
              <a:rPr lang="en-US" dirty="0" err="1">
                <a:sym typeface="Wingdings" pitchFamily="2" charset="2"/>
              </a:rPr>
              <a:t>Advers</a:t>
            </a:r>
            <a:r>
              <a:rPr lang="en-US" dirty="0">
                <a:sym typeface="Wingdings" pitchFamily="2" charset="2"/>
              </a:rPr>
              <a:t> effect: more in </a:t>
            </a:r>
            <a:r>
              <a:rPr lang="en-US" dirty="0" err="1">
                <a:sym typeface="Wingdings" pitchFamily="2" charset="2"/>
              </a:rPr>
              <a:t>asian</a:t>
            </a:r>
            <a:r>
              <a:rPr lang="en-US" dirty="0">
                <a:sym typeface="Wingdings" pitchFamily="2" charset="2"/>
              </a:rPr>
              <a:t> and black</a:t>
            </a:r>
          </a:p>
          <a:p>
            <a:pPr marL="742950" indent="-742950">
              <a:buNone/>
            </a:pPr>
            <a:r>
              <a:rPr lang="en-US" dirty="0">
                <a:sym typeface="Wingdings" pitchFamily="2" charset="2"/>
              </a:rPr>
              <a:t>Coughing (15%)</a:t>
            </a:r>
          </a:p>
          <a:p>
            <a:pPr marL="742950" indent="-742950">
              <a:buNone/>
            </a:pPr>
            <a:r>
              <a:rPr lang="en-US" dirty="0" err="1">
                <a:sym typeface="Wingdings" pitchFamily="2" charset="2"/>
              </a:rPr>
              <a:t>Angioedema</a:t>
            </a:r>
            <a:r>
              <a:rPr lang="en-US" dirty="0">
                <a:sym typeface="Wingdings" pitchFamily="2" charset="2"/>
              </a:rPr>
              <a:t> (1%)</a:t>
            </a:r>
            <a:endParaRPr lang="en-US" dirty="0"/>
          </a:p>
          <a:p>
            <a:pPr marL="742950" indent="-742950">
              <a:buNone/>
            </a:pPr>
            <a:endParaRPr lang="en-US" dirty="0"/>
          </a:p>
          <a:p>
            <a:pPr marL="742950" indent="-74295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6934" y="0"/>
            <a:ext cx="3333330" cy="21336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RAAS inhibitors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742950" indent="-742950">
              <a:buNone/>
            </a:pPr>
            <a:r>
              <a:rPr lang="en-US" dirty="0"/>
              <a:t>ARB:</a:t>
            </a:r>
          </a:p>
          <a:p>
            <a:pPr marL="742950" indent="-742950">
              <a:buNone/>
            </a:pPr>
            <a:endParaRPr lang="en-US" dirty="0"/>
          </a:p>
          <a:p>
            <a:pPr marL="742950" indent="-742950">
              <a:buNone/>
            </a:pPr>
            <a:r>
              <a:rPr lang="en-US" dirty="0" err="1"/>
              <a:t>Losartan</a:t>
            </a:r>
            <a:endParaRPr lang="en-US" dirty="0"/>
          </a:p>
          <a:p>
            <a:pPr marL="742950" indent="-742950">
              <a:buNone/>
            </a:pPr>
            <a:r>
              <a:rPr lang="en-US" dirty="0"/>
              <a:t>Block AT1 </a:t>
            </a:r>
          </a:p>
          <a:p>
            <a:pPr marL="742950" indent="-742950">
              <a:buNone/>
            </a:pPr>
            <a:endParaRPr lang="en-US" dirty="0"/>
          </a:p>
          <a:p>
            <a:pPr marL="742950" indent="-742950">
              <a:buNone/>
            </a:pPr>
            <a:r>
              <a:rPr lang="en-US" dirty="0"/>
              <a:t>No </a:t>
            </a:r>
            <a:r>
              <a:rPr lang="en-US" dirty="0" err="1"/>
              <a:t>badykinin</a:t>
            </a:r>
            <a:r>
              <a:rPr lang="en-US" dirty="0"/>
              <a:t> </a:t>
            </a:r>
            <a:r>
              <a:rPr lang="en-US" dirty="0">
                <a:sym typeface="Wingdings" pitchFamily="2" charset="2"/>
              </a:rPr>
              <a:t> no coughing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6934" y="0"/>
            <a:ext cx="3333330" cy="21336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RAAS inhibitors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ACEI / ARB : favor effect on glucose metabolism</a:t>
            </a:r>
          </a:p>
          <a:p>
            <a:r>
              <a:rPr lang="en-US" dirty="0"/>
              <a:t> contraindicated to use together or with direct </a:t>
            </a:r>
            <a:r>
              <a:rPr lang="en-US" dirty="0" err="1"/>
              <a:t>renin</a:t>
            </a:r>
            <a:r>
              <a:rPr lang="en-US" dirty="0"/>
              <a:t> anta</a:t>
            </a:r>
          </a:p>
          <a:p>
            <a:r>
              <a:rPr lang="en-US" dirty="0"/>
              <a:t>Can cause AKI in renal artery </a:t>
            </a:r>
            <a:r>
              <a:rPr lang="en-US" dirty="0" err="1"/>
              <a:t>stenosis</a:t>
            </a:r>
            <a:r>
              <a:rPr lang="en-US" dirty="0"/>
              <a:t> (due to afferent dilation)</a:t>
            </a:r>
          </a:p>
          <a:p>
            <a:r>
              <a:rPr lang="en-US" dirty="0"/>
              <a:t>Can cause AKI if : dehydrated , CHF , NSAID</a:t>
            </a:r>
          </a:p>
          <a:p>
            <a:endParaRPr lang="en-US" dirty="0"/>
          </a:p>
          <a:p>
            <a:r>
              <a:rPr lang="en-US" dirty="0" err="1"/>
              <a:t>Hyperkalemia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6934" y="0"/>
            <a:ext cx="3333330" cy="21336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DCDEF53-1E95-E503-8BCE-CA839F1A91F3}"/>
              </a:ext>
            </a:extLst>
          </p:cNvPr>
          <p:cNvGraphicFramePr>
            <a:graphicFrameLocks noGrp="1"/>
          </p:cNvGraphicFramePr>
          <p:nvPr/>
        </p:nvGraphicFramePr>
        <p:xfrm>
          <a:off x="1687962" y="1894916"/>
          <a:ext cx="13964338" cy="2719821"/>
        </p:xfrm>
        <a:graphic>
          <a:graphicData uri="http://schemas.openxmlformats.org/drawingml/2006/table">
            <a:tbl>
              <a:tblPr firstRow="1" firstCol="1" bandRow="1"/>
              <a:tblGrid>
                <a:gridCol w="18230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412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0132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b="1" dirty="0">
                          <a:effectLst/>
                          <a:latin typeface="+mn-lt"/>
                          <a:ea typeface="Calibri"/>
                        </a:rPr>
                        <a:t>COR</a:t>
                      </a:r>
                      <a:endParaRPr lang="en-US" sz="26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97560" marR="97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</a:rPr>
                        <a:t>Recommendation for </a:t>
                      </a:r>
                      <a:r>
                        <a:rPr lang="en-US" sz="2600" b="1" u="sng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</a:rPr>
                        <a:t>Choice of Initial Medication</a:t>
                      </a:r>
                      <a:endParaRPr lang="en-US" sz="2600" u="sng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97560" marR="97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1849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600" b="1" dirty="0">
                        <a:effectLst/>
                        <a:latin typeface="+mn-lt"/>
                        <a:ea typeface="Calibri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b="1" dirty="0">
                          <a:effectLst/>
                          <a:latin typeface="+mn-lt"/>
                          <a:ea typeface="Calibri"/>
                        </a:rPr>
                        <a:t>I</a:t>
                      </a:r>
                      <a:endParaRPr lang="en-US" sz="2600" b="1" dirty="0">
                        <a:effectLst/>
                        <a:latin typeface="+mn-lt"/>
                        <a:ea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600" b="1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97560" marR="97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FC28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</a:rPr>
                        <a:t>For initiation of antihypertensive drug therapy, </a:t>
                      </a:r>
                      <a:r>
                        <a:rPr lang="en-US" sz="2600" b="1" u="sng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</a:rPr>
                        <a:t>first-line agents</a:t>
                      </a:r>
                      <a:r>
                        <a:rPr lang="en-US" sz="2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</a:rPr>
                        <a:t> include thiazide diuretics, CCBs, and ACE inhibitors or ARBs.</a:t>
                      </a:r>
                    </a:p>
                  </a:txBody>
                  <a:tcPr marL="97560" marR="97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E3E1375F-C06D-F9A8-4A4C-36400B833AD8}"/>
              </a:ext>
            </a:extLst>
          </p:cNvPr>
          <p:cNvSpPr txBox="1"/>
          <p:nvPr/>
        </p:nvSpPr>
        <p:spPr>
          <a:xfrm>
            <a:off x="269368" y="9333720"/>
            <a:ext cx="2420663" cy="2893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defTabSz="1300460" hangingPunct="1">
              <a:defRPr/>
            </a:pPr>
            <a:r>
              <a:rPr lang="en-US" sz="1280" kern="1200" dirty="0">
                <a:solidFill>
                  <a:prstClr val="black"/>
                </a:solidFill>
                <a:latin typeface="Calibri" panose="020F0502020204030204"/>
              </a:rPr>
              <a:t>Hypertension. 2018;71:e13-e115.</a:t>
            </a:r>
          </a:p>
        </p:txBody>
      </p:sp>
      <p:pic>
        <p:nvPicPr>
          <p:cNvPr id="4" name="Picture 6" descr="Label Heart png download - 512*512 - Free Transparent Cardiology ...">
            <a:extLst>
              <a:ext uri="{FF2B5EF4-FFF2-40B4-BE49-F238E27FC236}">
                <a16:creationId xmlns:a16="http://schemas.microsoft.com/office/drawing/2014/main" id="{ADEFC29D-3205-46D8-5090-4B918672963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57" t="-79" r="21265" b="694"/>
          <a:stretch/>
        </p:blipFill>
        <p:spPr bwMode="auto">
          <a:xfrm>
            <a:off x="391522" y="1894917"/>
            <a:ext cx="701147" cy="716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8469BC7-5BA9-8478-1DFA-750FB5579E42}"/>
              </a:ext>
            </a:extLst>
          </p:cNvPr>
          <p:cNvGraphicFramePr>
            <a:graphicFrameLocks noGrp="1"/>
          </p:cNvGraphicFramePr>
          <p:nvPr/>
        </p:nvGraphicFramePr>
        <p:xfrm>
          <a:off x="1687962" y="4827232"/>
          <a:ext cx="13964338" cy="3476654"/>
        </p:xfrm>
        <a:graphic>
          <a:graphicData uri="http://schemas.openxmlformats.org/drawingml/2006/table">
            <a:tbl>
              <a:tblPr firstRow="1" firstCol="1" bandRow="1"/>
              <a:tblGrid>
                <a:gridCol w="1852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119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4341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b="1" dirty="0">
                          <a:effectLst/>
                          <a:latin typeface="+mn-lt"/>
                          <a:ea typeface="Calibri"/>
                        </a:rPr>
                        <a:t>COR</a:t>
                      </a:r>
                      <a:endParaRPr lang="en-US" sz="26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97560" marR="97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2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Recommendations for Antihypertensive </a:t>
                      </a:r>
                      <a:r>
                        <a:rPr lang="en-US" sz="2600" b="1" u="sng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Medication Adherence Strategies </a:t>
                      </a:r>
                      <a:endParaRPr lang="en-US" sz="2600" u="sng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560" marR="97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9474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600" b="1" dirty="0">
                        <a:effectLst/>
                        <a:latin typeface="+mn-lt"/>
                        <a:ea typeface="Calibri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b="1" dirty="0">
                          <a:effectLst/>
                          <a:latin typeface="+mn-lt"/>
                          <a:ea typeface="Calibri"/>
                        </a:rPr>
                        <a:t>I</a:t>
                      </a:r>
                      <a:endParaRPr lang="en-US" sz="2600" b="1" dirty="0">
                        <a:effectLst/>
                        <a:latin typeface="+mn-lt"/>
                        <a:ea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600" b="1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97560" marR="97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FC28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b="1" dirty="0">
                          <a:effectLst/>
                          <a:latin typeface="+mn-lt"/>
                          <a:ea typeface="Times New Roman"/>
                        </a:rPr>
                        <a:t>In </a:t>
                      </a:r>
                      <a:r>
                        <a:rPr lang="en-US" sz="2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</a:rPr>
                        <a:t>adults</a:t>
                      </a:r>
                      <a:r>
                        <a:rPr lang="en-US" sz="2600" b="1" dirty="0">
                          <a:effectLst/>
                          <a:latin typeface="+mn-lt"/>
                          <a:ea typeface="Times New Roman"/>
                        </a:rPr>
                        <a:t> with hypertension, dosing of antihypertensive medication </a:t>
                      </a:r>
                      <a:r>
                        <a:rPr lang="en-US" sz="2600" b="1" u="sng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/>
                        </a:rPr>
                        <a:t>once daily</a:t>
                      </a:r>
                      <a:r>
                        <a:rPr lang="en-US" sz="2600" b="1" u="none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+mn-lt"/>
                          <a:ea typeface="Times New Roman"/>
                        </a:rPr>
                        <a:t>rather than </a:t>
                      </a:r>
                      <a:r>
                        <a:rPr lang="en-US" sz="2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</a:rPr>
                        <a:t>multiple times </a:t>
                      </a:r>
                      <a:r>
                        <a:rPr lang="en-US" sz="2600" b="1" dirty="0">
                          <a:effectLst/>
                          <a:latin typeface="+mn-lt"/>
                          <a:ea typeface="Times New Roman"/>
                        </a:rPr>
                        <a:t>daily is beneficial to </a:t>
                      </a:r>
                      <a:r>
                        <a:rPr lang="en-US" sz="2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</a:rPr>
                        <a:t>improve adherence. </a:t>
                      </a:r>
                    </a:p>
                  </a:txBody>
                  <a:tcPr marL="97560" marR="97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38492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Geneva" charset="0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Geneva" charset="0"/>
                          <a:cs typeface="Geneva" charset="0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Geneva" charset="0"/>
                          <a:cs typeface="Geneva" charset="0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Geneva" charset="0"/>
                          <a:cs typeface="Geneva" charset="0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Geneva" charset="0"/>
                          <a:cs typeface="Geneva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Geneva" charset="0"/>
                          <a:cs typeface="Geneva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Geneva" charset="0"/>
                          <a:cs typeface="Geneva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Geneva" charset="0"/>
                          <a:cs typeface="Geneva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Geneva" charset="0"/>
                          <a:cs typeface="Geneva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panose="020B0600070205080204" pitchFamily="34" charset="-128"/>
                        </a:rPr>
                        <a:t>IIa</a:t>
                      </a:r>
                      <a:endParaRPr kumimoji="0" lang="en-US" altLang="en-US" sz="2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7560" marR="9756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54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Geneva" charset="0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Geneva" charset="0"/>
                          <a:cs typeface="Geneva" charset="0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Geneva" charset="0"/>
                          <a:cs typeface="Geneva" charset="0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Geneva" charset="0"/>
                          <a:cs typeface="Geneva" charset="0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Geneva" charset="0"/>
                          <a:cs typeface="Geneva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Geneva" charset="0"/>
                          <a:cs typeface="Geneva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Geneva" charset="0"/>
                          <a:cs typeface="Geneva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Geneva" charset="0"/>
                          <a:cs typeface="Geneva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Geneva" charset="0"/>
                          <a:cs typeface="Geneva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3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Use of </a:t>
                      </a:r>
                      <a:r>
                        <a:rPr kumimoji="0" lang="en-US" altLang="en-US" sz="2300" b="1" i="0" u="sng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combination pills rather than free individual components </a:t>
                      </a:r>
                      <a:r>
                        <a:rPr kumimoji="0" lang="en-US" altLang="en-US" sz="23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can be useful to improve adherence to antihypertensive therapy. </a:t>
                      </a:r>
                    </a:p>
                  </a:txBody>
                  <a:tcPr marL="97560" marR="9756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8133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0F596EB-338B-0346-C327-9B1A0D72D0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8268" y="1859102"/>
            <a:ext cx="13698372" cy="696818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1D2DCFE-2F00-886C-0645-1D6AF52BCD4A}"/>
              </a:ext>
            </a:extLst>
          </p:cNvPr>
          <p:cNvSpPr/>
          <p:nvPr/>
        </p:nvSpPr>
        <p:spPr>
          <a:xfrm>
            <a:off x="339521" y="9379459"/>
            <a:ext cx="2651495" cy="2893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defTabSz="1300460" hangingPunct="1">
              <a:defRPr/>
            </a:pPr>
            <a:r>
              <a:rPr lang="sv-SE" sz="1280" kern="1200" dirty="0">
                <a:solidFill>
                  <a:prstClr val="black"/>
                </a:solidFill>
                <a:latin typeface="Calibri" panose="020F0502020204030204"/>
              </a:rPr>
              <a:t>J Hypertens. 2018;36(10):1953-2041.</a:t>
            </a:r>
            <a:endParaRPr lang="en-US" sz="1280" kern="1200" dirty="0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6487FA2-0AA4-2F71-E383-76D99AC6C2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1557" y="1398639"/>
            <a:ext cx="1460163" cy="677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032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Gradient">
  <a:themeElements>
    <a:clrScheme name="Gradient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189B1A"/>
      </a:accent2>
      <a:accent3>
        <a:srgbClr val="008C91"/>
      </a:accent3>
      <a:accent4>
        <a:srgbClr val="5747C1"/>
      </a:accent4>
      <a:accent5>
        <a:srgbClr val="971817"/>
      </a:accent5>
      <a:accent6>
        <a:srgbClr val="BC8027"/>
      </a:accent6>
      <a:hlink>
        <a:srgbClr val="0000FF"/>
      </a:hlink>
      <a:folHlink>
        <a:srgbClr val="FF00FF"/>
      </a:folHlink>
    </a:clrScheme>
    <a:fontScheme name="Gradient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Gradien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r="18900000" rotWithShape="0">
              <a:srgbClr val="000000">
                <a:alpha val="80000"/>
              </a:srgbClr>
            </a:outerShdw>
          </a:effectLst>
        </a:effectStyle>
        <a:effectStyle>
          <a:effectLst>
            <a:outerShdw blurRad="76200" dir="18900000" rotWithShape="0">
              <a:srgbClr val="000000">
                <a:alpha val="80000"/>
              </a:srgbClr>
            </a:outerShdw>
          </a:effectLst>
        </a:effectStyle>
        <a:effectStyle>
          <a:effectLst>
            <a:outerShdw blurRad="76200" dir="18900000" rotWithShape="0">
              <a:srgbClr val="000000">
                <a:alpha val="8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0">
              <a:schemeClr val="accent1"/>
            </a:gs>
            <a:gs pos="100000">
              <a:schemeClr val="accent1">
                <a:hueOff val="321133"/>
                <a:satOff val="-12043"/>
                <a:lumOff val="-7113"/>
              </a:schemeClr>
            </a:gs>
          </a:gsLst>
          <a:lin ang="5400000" scaled="0"/>
        </a:gradFill>
        <a:ln w="12700" cap="flat">
          <a:noFill/>
          <a:miter lim="400000"/>
        </a:ln>
        <a:effectLst>
          <a:outerShdw blurRad="76200" dir="18900000" rotWithShape="0">
            <a:srgbClr val="000000">
              <a:alpha val="8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25400" dist="23998" dir="2700000" rotWithShape="0">
                <a:srgbClr val="000000">
                  <a:alpha val="31034"/>
                </a:srgbClr>
              </a:outerShdw>
            </a:effectLst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4448</TotalTime>
  <Words>2861</Words>
  <Application>Microsoft Office PowerPoint</Application>
  <PresentationFormat>Custom</PresentationFormat>
  <Paragraphs>554</Paragraphs>
  <Slides>100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100</vt:i4>
      </vt:variant>
    </vt:vector>
  </HeadingPairs>
  <TitlesOfParts>
    <vt:vector size="106" baseType="lpstr">
      <vt:lpstr>Arial</vt:lpstr>
      <vt:lpstr>Calibri</vt:lpstr>
      <vt:lpstr>Calibri Light</vt:lpstr>
      <vt:lpstr>Helvetica Neue</vt:lpstr>
      <vt:lpstr>Wingdings</vt:lpstr>
      <vt:lpstr>Office Theme</vt:lpstr>
      <vt:lpstr>PowerPoint Presentation</vt:lpstr>
      <vt:lpstr>PowerPoint Presentation</vt:lpstr>
      <vt:lpstr>Definition </vt:lpstr>
      <vt:lpstr>Definition (ACC/AHA 2017) </vt:lpstr>
      <vt:lpstr>PowerPoint Presentation</vt:lpstr>
      <vt:lpstr>PowerPoint Presentation</vt:lpstr>
      <vt:lpstr>PowerPoint Presentation</vt:lpstr>
      <vt:lpstr>PowerPoint Presentation</vt:lpstr>
      <vt:lpstr>Environmental effect on HTN</vt:lpstr>
      <vt:lpstr>HTN &amp; genetics</vt:lpstr>
      <vt:lpstr>Regulation of blood pressure </vt:lpstr>
      <vt:lpstr>PowerPoint Presentation</vt:lpstr>
      <vt:lpstr>HTN Mechanism</vt:lpstr>
      <vt:lpstr>PowerPoint Presentation</vt:lpstr>
      <vt:lpstr>PowerPoint Presentation</vt:lpstr>
      <vt:lpstr>HTN complications  Heart</vt:lpstr>
      <vt:lpstr>HTN complications  Heart</vt:lpstr>
      <vt:lpstr>HTN complications  Heart</vt:lpstr>
      <vt:lpstr>HTN complications  Heart</vt:lpstr>
      <vt:lpstr>HTN complications  Brain</vt:lpstr>
      <vt:lpstr>HTN complications  Brain</vt:lpstr>
      <vt:lpstr>HTN complications  Brain</vt:lpstr>
      <vt:lpstr>HTN complications  kidneys</vt:lpstr>
      <vt:lpstr>HTN complications  Arterial </vt:lpstr>
      <vt:lpstr>HTN complications  Arterial </vt:lpstr>
      <vt:lpstr>HTN complications  Arterial </vt:lpstr>
      <vt:lpstr>HTN complications  Arterial </vt:lpstr>
      <vt:lpstr>HTN type</vt:lpstr>
      <vt:lpstr>HTN type Primary (essential) HTN</vt:lpstr>
      <vt:lpstr>HTN type Primary (essential) HTN</vt:lpstr>
      <vt:lpstr>HTN type Primary (essential) HTN</vt:lpstr>
      <vt:lpstr>HTN type Primary (essential) HTN</vt:lpstr>
      <vt:lpstr>HTN type Secondary HTN</vt:lpstr>
      <vt:lpstr>HTN type Secondary HTN – Renal disease</vt:lpstr>
      <vt:lpstr>HTN type Secondary HTN – Renal artery stenosis</vt:lpstr>
      <vt:lpstr>HTN type Secondary HTN – Renal artery stenosis</vt:lpstr>
      <vt:lpstr>HTN type Secondary HTN – Renal artery stenosis</vt:lpstr>
      <vt:lpstr>HTN type Secondary HTN – renal artery stenosis</vt:lpstr>
      <vt:lpstr>HTN type Secondary HTN – renal artery stenosis</vt:lpstr>
      <vt:lpstr>HTN type Secondary HTN – renal artery stenosis</vt:lpstr>
      <vt:lpstr>HTN type Secondary HTN – renal artery stenosis</vt:lpstr>
      <vt:lpstr>HTN type Secondary HTN – Aortic coarctation</vt:lpstr>
      <vt:lpstr>HTN type Secondary HTN – Aortic coarctation</vt:lpstr>
      <vt:lpstr>HTN type Secondary HTN – Aortic coarctation</vt:lpstr>
      <vt:lpstr>HTN type Secondary HTN – Aortic coarctation</vt:lpstr>
      <vt:lpstr>HTN type Secondary HTN – Aortic coarctation</vt:lpstr>
      <vt:lpstr>HTN type Secondary HTN – Aortic coarctation</vt:lpstr>
      <vt:lpstr>HTN type Secondary HTN – Aortic coarctation</vt:lpstr>
      <vt:lpstr>HTN type Secondary HTN  primary hyperaldosteronism </vt:lpstr>
      <vt:lpstr>HTN type Secondary HTN  primary hyperaldosteronism </vt:lpstr>
      <vt:lpstr>HTN type Secondary HTN  primary hyperaldosteronism </vt:lpstr>
      <vt:lpstr>HTN type Secondary HTN  primary hyperaldosteronism </vt:lpstr>
      <vt:lpstr>HTN type Secondary HTN  primary hyperaldosteronism </vt:lpstr>
      <vt:lpstr>HTN type Secondary HTN  primary hyperaldosteronism </vt:lpstr>
      <vt:lpstr>HTN type Secondary HTN - OSA</vt:lpstr>
      <vt:lpstr>HTN type Secondary HTN - OSA</vt:lpstr>
      <vt:lpstr>HTN type Secondary HTN – Drugs </vt:lpstr>
      <vt:lpstr>Approach to HTN</vt:lpstr>
      <vt:lpstr>Office BP </vt:lpstr>
      <vt:lpstr>Automated office BP (AOBP)</vt:lpstr>
      <vt:lpstr>Ambulatory BP monitoring (ABPM)</vt:lpstr>
      <vt:lpstr>Ambulatory BP monitoring (ABPM)</vt:lpstr>
      <vt:lpstr>Home BP</vt:lpstr>
      <vt:lpstr>White coat hypertension </vt:lpstr>
      <vt:lpstr>Masked hypertension </vt:lpstr>
      <vt:lpstr>Resistant hypertension </vt:lpstr>
      <vt:lpstr>Resistant hypertension </vt:lpstr>
      <vt:lpstr>HTN emergencies</vt:lpstr>
      <vt:lpstr>PowerPoint Presentation</vt:lpstr>
      <vt:lpstr>HTN emergencies Treatment</vt:lpstr>
      <vt:lpstr>HTN emergencies Treatment</vt:lpstr>
      <vt:lpstr>HTN urgency  Treatment</vt:lpstr>
      <vt:lpstr>Sign &amp; Symptoms</vt:lpstr>
      <vt:lpstr>Evaluation   Physical examination</vt:lpstr>
      <vt:lpstr>Evaluation  Laboratory testing</vt:lpstr>
      <vt:lpstr>Testing for secondary hypertension </vt:lpstr>
      <vt:lpstr>Diagnosis</vt:lpstr>
      <vt:lpstr>Diagnosis  </vt:lpstr>
      <vt:lpstr>TREATMENT </vt:lpstr>
      <vt:lpstr>TREATMENT </vt:lpstr>
      <vt:lpstr>Non pharmacologic therapy </vt:lpstr>
      <vt:lpstr>Who should be treated?!</vt:lpstr>
      <vt:lpstr>PowerPoint Presentation</vt:lpstr>
      <vt:lpstr>CHOICES</vt:lpstr>
      <vt:lpstr>CHOICES</vt:lpstr>
      <vt:lpstr>Diuretics</vt:lpstr>
      <vt:lpstr>Thiazide-type diuretics</vt:lpstr>
      <vt:lpstr>Thiazide-type diuretics</vt:lpstr>
      <vt:lpstr>Thiazide-type diuretics</vt:lpstr>
      <vt:lpstr>Thiazide-type diuretics</vt:lpstr>
      <vt:lpstr>Thiazide-type diuretics</vt:lpstr>
      <vt:lpstr>MRA : mineralocorticoid receptor antagonists</vt:lpstr>
      <vt:lpstr>Loop diuretics</vt:lpstr>
      <vt:lpstr>RAAS inhibitors</vt:lpstr>
      <vt:lpstr>RAAS inhibitors</vt:lpstr>
      <vt:lpstr>RAAS inhibitors</vt:lpstr>
      <vt:lpstr>RAAS inhibitors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Hypertension</dc:title>
  <dc:creator>App7</dc:creator>
  <cp:lastModifiedBy>Free</cp:lastModifiedBy>
  <cp:revision>77</cp:revision>
  <dcterms:modified xsi:type="dcterms:W3CDTF">2024-05-21T06:38:31Z</dcterms:modified>
</cp:coreProperties>
</file>